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88" r:id="rId2"/>
    <p:sldId id="905" r:id="rId3"/>
    <p:sldId id="866" r:id="rId4"/>
    <p:sldId id="868" r:id="rId5"/>
    <p:sldId id="620" r:id="rId6"/>
    <p:sldId id="931" r:id="rId7"/>
    <p:sldId id="999" r:id="rId8"/>
    <p:sldId id="1001" r:id="rId9"/>
    <p:sldId id="1002" r:id="rId10"/>
    <p:sldId id="1003" r:id="rId11"/>
    <p:sldId id="1004" r:id="rId12"/>
    <p:sldId id="1005" r:id="rId13"/>
    <p:sldId id="1006" r:id="rId14"/>
    <p:sldId id="1010" r:id="rId15"/>
    <p:sldId id="947" r:id="rId16"/>
    <p:sldId id="953" r:id="rId17"/>
    <p:sldId id="992" r:id="rId18"/>
    <p:sldId id="993" r:id="rId19"/>
    <p:sldId id="969" r:id="rId20"/>
    <p:sldId id="962" r:id="rId21"/>
    <p:sldId id="964" r:id="rId22"/>
    <p:sldId id="974" r:id="rId23"/>
    <p:sldId id="995" r:id="rId24"/>
    <p:sldId id="971" r:id="rId25"/>
    <p:sldId id="972" r:id="rId26"/>
    <p:sldId id="975" r:id="rId27"/>
    <p:sldId id="965" r:id="rId28"/>
    <p:sldId id="966" r:id="rId29"/>
    <p:sldId id="942" r:id="rId30"/>
    <p:sldId id="940" r:id="rId31"/>
    <p:sldId id="941" r:id="rId32"/>
    <p:sldId id="943" r:id="rId33"/>
    <p:sldId id="988" r:id="rId34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71"/>
    <a:srgbClr val="009668"/>
    <a:srgbClr val="00B07A"/>
    <a:srgbClr val="006848"/>
    <a:srgbClr val="007550"/>
    <a:srgbClr val="00C085"/>
    <a:srgbClr val="01FFB0"/>
    <a:srgbClr val="00825A"/>
    <a:srgbClr val="008E62"/>
    <a:srgbClr val="00B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10" autoAdjust="0"/>
    <p:restoredTop sz="95501" autoAdjust="0"/>
  </p:normalViewPr>
  <p:slideViewPr>
    <p:cSldViewPr snapToGrid="0" snapToObjects="1">
      <p:cViewPr varScale="1">
        <p:scale>
          <a:sx n="151" d="100"/>
          <a:sy n="151" d="100"/>
        </p:scale>
        <p:origin x="208" y="232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8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678D7-E2C8-479B-9DE2-07ADFA843D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E591247-D453-4FEC-B9B3-C186A99EEEFB}">
      <dgm:prSet phldrT="[Text]" custT="1"/>
      <dgm:spPr>
        <a:solidFill>
          <a:srgbClr val="007550"/>
        </a:solidFill>
        <a:ln>
          <a:noFill/>
        </a:ln>
      </dgm:spPr>
      <dgm:t>
        <a:bodyPr/>
        <a:lstStyle/>
        <a:p>
          <a:r>
            <a:rPr lang="en-GB" sz="1600" b="0" dirty="0" smtClean="0">
              <a:latin typeface="+mn-lt"/>
              <a:ea typeface="ＭＳ Ｐゴシック" pitchFamily="34" charset="-128"/>
              <a:cs typeface="Arial" pitchFamily="34" charset="0"/>
            </a:rPr>
            <a:t>Real-time </a:t>
          </a:r>
          <a:r>
            <a:rPr lang="en-GB" sz="1600" b="0" dirty="0" smtClean="0">
              <a:latin typeface="+mn-lt"/>
              <a:ea typeface="ＭＳ Ｐゴシック" pitchFamily="34" charset="-128"/>
              <a:cs typeface="Arial" pitchFamily="34" charset="0"/>
            </a:rPr>
            <a:t>Gross Settlement System (RTGS)</a:t>
          </a:r>
          <a:endParaRPr lang="en-US" sz="1600" b="1" dirty="0">
            <a:latin typeface="+mn-lt"/>
          </a:endParaRPr>
        </a:p>
      </dgm:t>
    </dgm:pt>
    <dgm:pt modelId="{1B4B633C-A531-44F4-A8FD-EDCDCD310877}" type="parTrans" cxnId="{EA6BF20E-D308-4282-83A3-F040938A1062}">
      <dgm:prSet/>
      <dgm:spPr/>
      <dgm:t>
        <a:bodyPr/>
        <a:lstStyle/>
        <a:p>
          <a:endParaRPr lang="en-US" sz="1600"/>
        </a:p>
      </dgm:t>
    </dgm:pt>
    <dgm:pt modelId="{56ABD07C-6F73-4EE3-9951-93078AAA9E7D}" type="sibTrans" cxnId="{EA6BF20E-D308-4282-83A3-F040938A1062}">
      <dgm:prSet/>
      <dgm:spPr>
        <a:ln>
          <a:noFill/>
        </a:ln>
      </dgm:spPr>
      <dgm:t>
        <a:bodyPr/>
        <a:lstStyle/>
        <a:p>
          <a:endParaRPr lang="en-US" sz="1600"/>
        </a:p>
      </dgm:t>
    </dgm:pt>
    <dgm:pt modelId="{28DBBC6D-F806-4950-B203-7A12433EDB23}">
      <dgm:prSet phldrT="[Text]" custT="1"/>
      <dgm:spPr>
        <a:solidFill>
          <a:srgbClr val="009A6A"/>
        </a:solidFill>
        <a:ln>
          <a:noFill/>
        </a:ln>
      </dgm:spPr>
      <dgm:t>
        <a:bodyPr/>
        <a:lstStyle/>
        <a:p>
          <a:r>
            <a:rPr lang="en-GB" sz="1600" b="0" dirty="0" smtClean="0">
              <a:latin typeface="+mn-lt"/>
              <a:ea typeface="ＭＳ Ｐゴシック" pitchFamily="34" charset="-128"/>
              <a:cs typeface="Arial" pitchFamily="34" charset="0"/>
            </a:rPr>
            <a:t>Central Securities Depository (incl. Clearing and Settlement)</a:t>
          </a:r>
          <a:endParaRPr lang="en-US" sz="1600" b="0" dirty="0">
            <a:latin typeface="+mn-lt"/>
          </a:endParaRPr>
        </a:p>
      </dgm:t>
    </dgm:pt>
    <dgm:pt modelId="{D36A9B2A-43F5-40BE-B30B-63478726FC34}" type="parTrans" cxnId="{0C213FB9-AF43-4D6A-AB09-CE24AE88A497}">
      <dgm:prSet/>
      <dgm:spPr/>
      <dgm:t>
        <a:bodyPr/>
        <a:lstStyle/>
        <a:p>
          <a:endParaRPr lang="en-US" sz="1600"/>
        </a:p>
      </dgm:t>
    </dgm:pt>
    <dgm:pt modelId="{2689B9A9-C062-41AB-98DC-ACFBF3CBBEA1}" type="sibTrans" cxnId="{0C213FB9-AF43-4D6A-AB09-CE24AE88A497}">
      <dgm:prSet/>
      <dgm:spPr/>
      <dgm:t>
        <a:bodyPr/>
        <a:lstStyle/>
        <a:p>
          <a:endParaRPr lang="en-US" sz="1600"/>
        </a:p>
      </dgm:t>
    </dgm:pt>
    <dgm:pt modelId="{D0516ABB-6157-4680-8D67-CCAFB35CD925}">
      <dgm:prSet phldrT="[Text]" custT="1"/>
      <dgm:spPr>
        <a:solidFill>
          <a:srgbClr val="00B47C"/>
        </a:solidFill>
        <a:ln>
          <a:noFill/>
        </a:ln>
      </dgm:spPr>
      <dgm:t>
        <a:bodyPr/>
        <a:lstStyle/>
        <a:p>
          <a:r>
            <a:rPr lang="en-US" altLang="en-US" sz="1600" b="0" dirty="0" smtClean="0">
              <a:latin typeface="+mn-lt"/>
              <a:cs typeface="Arial" pitchFamily="34" charset="0"/>
            </a:rPr>
            <a:t>Automated Clearing House (ACH)</a:t>
          </a:r>
          <a:endParaRPr lang="en-US" sz="1600" b="1" dirty="0">
            <a:latin typeface="+mn-lt"/>
          </a:endParaRPr>
        </a:p>
      </dgm:t>
    </dgm:pt>
    <dgm:pt modelId="{B47F44F3-D517-4959-A0C9-7FC04F0F56D8}" type="parTrans" cxnId="{ADD994EE-C4AB-48F9-A2B8-2A0279D18DD8}">
      <dgm:prSet/>
      <dgm:spPr/>
      <dgm:t>
        <a:bodyPr/>
        <a:lstStyle/>
        <a:p>
          <a:endParaRPr lang="en-US" sz="1600"/>
        </a:p>
      </dgm:t>
    </dgm:pt>
    <dgm:pt modelId="{7E903C1B-C070-4F57-8B02-D8D16DE818FD}" type="sibTrans" cxnId="{ADD994EE-C4AB-48F9-A2B8-2A0279D18DD8}">
      <dgm:prSet/>
      <dgm:spPr/>
      <dgm:t>
        <a:bodyPr/>
        <a:lstStyle/>
        <a:p>
          <a:endParaRPr lang="en-US" sz="1600"/>
        </a:p>
      </dgm:t>
    </dgm:pt>
    <dgm:pt modelId="{133B99DA-B197-4ED9-9872-CB2959E9B3AC}">
      <dgm:prSet phldrT="[Text]" custT="1"/>
      <dgm:spPr>
        <a:solidFill>
          <a:srgbClr val="00A471"/>
        </a:solidFill>
        <a:ln>
          <a:noFill/>
        </a:ln>
      </dgm:spPr>
      <dgm:t>
        <a:bodyPr/>
        <a:lstStyle/>
        <a:p>
          <a:r>
            <a:rPr lang="ru-RU" altLang="en-US" sz="1600" b="0" dirty="0" smtClean="0">
              <a:latin typeface="+mn-lt"/>
              <a:cs typeface="Arial" pitchFamily="34" charset="0"/>
            </a:rPr>
            <a:t>С</a:t>
          </a:r>
          <a:r>
            <a:rPr lang="en-GB" altLang="en-US" sz="1600" b="0" dirty="0" smtClean="0">
              <a:latin typeface="+mn-lt"/>
              <a:cs typeface="Arial" pitchFamily="34" charset="0"/>
            </a:rPr>
            <a:t>heque Truncation S</a:t>
          </a:r>
          <a:r>
            <a:rPr lang="en-US" altLang="en-US" sz="1600" b="0" dirty="0" smtClean="0">
              <a:latin typeface="+mn-lt"/>
              <a:cs typeface="Arial" pitchFamily="34" charset="0"/>
            </a:rPr>
            <a:t>ystem</a:t>
          </a:r>
          <a:endParaRPr lang="en-US" sz="1600" b="1" dirty="0">
            <a:latin typeface="+mn-lt"/>
          </a:endParaRPr>
        </a:p>
      </dgm:t>
    </dgm:pt>
    <dgm:pt modelId="{DAAA361D-75D9-4DBD-8BCC-DD962607FDF8}" type="parTrans" cxnId="{5D7C591A-EDA3-4711-AB1B-FD01E54D4CEE}">
      <dgm:prSet/>
      <dgm:spPr/>
      <dgm:t>
        <a:bodyPr/>
        <a:lstStyle/>
        <a:p>
          <a:endParaRPr lang="en-US" sz="1600"/>
        </a:p>
      </dgm:t>
    </dgm:pt>
    <dgm:pt modelId="{1DD7FA7D-1977-4A13-A022-F1AF13DA5BB0}" type="sibTrans" cxnId="{5D7C591A-EDA3-4711-AB1B-FD01E54D4CEE}">
      <dgm:prSet/>
      <dgm:spPr/>
      <dgm:t>
        <a:bodyPr/>
        <a:lstStyle/>
        <a:p>
          <a:endParaRPr lang="en-US" sz="1600"/>
        </a:p>
      </dgm:t>
    </dgm:pt>
    <dgm:pt modelId="{F60275CF-65CE-46AA-85F8-BBAA174BA527}">
      <dgm:prSet phldrT="[Text]" custT="1"/>
      <dgm:spPr>
        <a:solidFill>
          <a:srgbClr val="00B47C"/>
        </a:solidFill>
        <a:ln>
          <a:noFill/>
        </a:ln>
      </dgm:spPr>
      <dgm:t>
        <a:bodyPr/>
        <a:lstStyle/>
        <a:p>
          <a:r>
            <a:rPr lang="en-GB" sz="1600" b="0" dirty="0" smtClean="0">
              <a:latin typeface="+mn-lt"/>
              <a:ea typeface="ＭＳ Ｐゴシック" pitchFamily="34" charset="-128"/>
              <a:cs typeface="Arial" pitchFamily="34" charset="0"/>
            </a:rPr>
            <a:t>Automated Trading System (including Auction module)</a:t>
          </a:r>
          <a:endParaRPr lang="en-US" sz="1600" b="1" dirty="0">
            <a:latin typeface="+mn-lt"/>
          </a:endParaRPr>
        </a:p>
      </dgm:t>
    </dgm:pt>
    <dgm:pt modelId="{28DEFEC8-38DE-4AE2-8C2C-FBDCFE8E2137}" type="parTrans" cxnId="{2DD4922D-4DCD-43C9-B176-48B36806361C}">
      <dgm:prSet/>
      <dgm:spPr/>
      <dgm:t>
        <a:bodyPr/>
        <a:lstStyle/>
        <a:p>
          <a:endParaRPr lang="en-US"/>
        </a:p>
      </dgm:t>
    </dgm:pt>
    <dgm:pt modelId="{23DBCF9D-9F79-4A6A-9D50-430E07C1A609}" type="sibTrans" cxnId="{2DD4922D-4DCD-43C9-B176-48B36806361C}">
      <dgm:prSet/>
      <dgm:spPr/>
      <dgm:t>
        <a:bodyPr/>
        <a:lstStyle/>
        <a:p>
          <a:endParaRPr lang="en-US"/>
        </a:p>
      </dgm:t>
    </dgm:pt>
    <dgm:pt modelId="{051FC77C-681E-48EC-9D11-284EED17B7BE}">
      <dgm:prSet phldrT="[Text]" custT="1"/>
      <dgm:spPr>
        <a:solidFill>
          <a:srgbClr val="009A6A"/>
        </a:solidFill>
        <a:ln>
          <a:noFill/>
        </a:ln>
      </dgm:spPr>
      <dgm:t>
        <a:bodyPr/>
        <a:lstStyle/>
        <a:p>
          <a:r>
            <a:rPr lang="en-US" sz="1500" b="0" dirty="0" smtClean="0">
              <a:latin typeface="+mn-lt"/>
              <a:ea typeface="ＭＳ Ｐゴシック" pitchFamily="34" charset="-128"/>
              <a:cs typeface="Arial" pitchFamily="34" charset="0"/>
            </a:rPr>
            <a:t>Solutions for Commodities Markets (incl. Trading, Clearing, Settlement)</a:t>
          </a:r>
          <a:endParaRPr lang="en-US" sz="1500" b="1" dirty="0">
            <a:latin typeface="+mn-lt"/>
          </a:endParaRPr>
        </a:p>
      </dgm:t>
    </dgm:pt>
    <dgm:pt modelId="{FADD6B4E-B00D-4929-B339-88903CFD893A}" type="parTrans" cxnId="{926D36B9-AB34-4723-AB2E-2FDCB4B4D124}">
      <dgm:prSet/>
      <dgm:spPr/>
      <dgm:t>
        <a:bodyPr/>
        <a:lstStyle/>
        <a:p>
          <a:endParaRPr lang="en-US"/>
        </a:p>
      </dgm:t>
    </dgm:pt>
    <dgm:pt modelId="{482499EF-762C-4DF9-BD15-F7CD379B2035}" type="sibTrans" cxnId="{926D36B9-AB34-4723-AB2E-2FDCB4B4D124}">
      <dgm:prSet/>
      <dgm:spPr/>
      <dgm:t>
        <a:bodyPr/>
        <a:lstStyle/>
        <a:p>
          <a:endParaRPr lang="en-US"/>
        </a:p>
      </dgm:t>
    </dgm:pt>
    <dgm:pt modelId="{FC1FF6CD-33A6-4FB5-8027-4008AC7DF66A}">
      <dgm:prSet phldrT="[Text]"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GB" sz="1600" b="0" dirty="0" smtClean="0">
              <a:latin typeface="+mn-lt"/>
              <a:ea typeface="ＭＳ Ｐゴシック" pitchFamily="34" charset="-128"/>
              <a:cs typeface="Arial" pitchFamily="34" charset="0"/>
            </a:rPr>
            <a:t>Transaction Management Systems and STP-enablers</a:t>
          </a:r>
          <a:endParaRPr lang="en-US" sz="1600" b="1" dirty="0">
            <a:latin typeface="+mn-lt"/>
          </a:endParaRPr>
        </a:p>
      </dgm:t>
    </dgm:pt>
    <dgm:pt modelId="{F7D2136B-84B6-4F3D-96D3-B2FEC0C1A33B}" type="parTrans" cxnId="{F7008CA3-44AE-4B16-A245-0AA447732A24}">
      <dgm:prSet/>
      <dgm:spPr/>
      <dgm:t>
        <a:bodyPr/>
        <a:lstStyle/>
        <a:p>
          <a:endParaRPr lang="en-US"/>
        </a:p>
      </dgm:t>
    </dgm:pt>
    <dgm:pt modelId="{B518FEA6-2FA3-4656-A31C-A48711289829}" type="sibTrans" cxnId="{F7008CA3-44AE-4B16-A245-0AA447732A24}">
      <dgm:prSet/>
      <dgm:spPr/>
      <dgm:t>
        <a:bodyPr/>
        <a:lstStyle/>
        <a:p>
          <a:endParaRPr lang="en-US"/>
        </a:p>
      </dgm:t>
    </dgm:pt>
    <dgm:pt modelId="{644AD519-0361-4DEC-8B4F-8CE1B74B7064}">
      <dgm:prSet phldrT="[Text]" custT="1"/>
      <dgm:spPr>
        <a:solidFill>
          <a:srgbClr val="00A471"/>
        </a:solidFill>
        <a:ln>
          <a:noFill/>
        </a:ln>
      </dgm:spPr>
      <dgm:t>
        <a:bodyPr/>
        <a:lstStyle/>
        <a:p>
          <a:r>
            <a:rPr lang="en-US" altLang="en-US" sz="1600" b="0" dirty="0" smtClean="0">
              <a:latin typeface="+mn-lt"/>
              <a:cs typeface="Arial" pitchFamily="34" charset="0"/>
            </a:rPr>
            <a:t>Instant Payments (incl. Online Clearing and Bill Payments) </a:t>
          </a:r>
          <a:endParaRPr lang="en-US" sz="1600" b="1" dirty="0">
            <a:latin typeface="+mn-lt"/>
          </a:endParaRPr>
        </a:p>
      </dgm:t>
    </dgm:pt>
    <dgm:pt modelId="{45014BA2-69E0-451D-A36A-97E2E24AD934}" type="parTrans" cxnId="{E7A2AB61-4178-47E5-9109-C3632ADB7941}">
      <dgm:prSet/>
      <dgm:spPr/>
      <dgm:t>
        <a:bodyPr/>
        <a:lstStyle/>
        <a:p>
          <a:endParaRPr lang="en-US"/>
        </a:p>
      </dgm:t>
    </dgm:pt>
    <dgm:pt modelId="{BE67BCB8-4296-4A43-97A7-3E434D63C9BD}" type="sibTrans" cxnId="{E7A2AB61-4178-47E5-9109-C3632ADB7941}">
      <dgm:prSet/>
      <dgm:spPr/>
      <dgm:t>
        <a:bodyPr/>
        <a:lstStyle/>
        <a:p>
          <a:endParaRPr lang="en-US"/>
        </a:p>
      </dgm:t>
    </dgm:pt>
    <dgm:pt modelId="{6C6135CD-0705-4C12-9439-0183C51C5617}" type="pres">
      <dgm:prSet presAssocID="{3EE678D7-E2C8-479B-9DE2-07ADFA843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37E4-9F0B-43D0-B356-4A79F9B1396F}" type="pres">
      <dgm:prSet presAssocID="{DE591247-D453-4FEC-B9B3-C186A99EEEF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8EA1-B2D1-40B9-A228-DAD678C14781}" type="pres">
      <dgm:prSet presAssocID="{56ABD07C-6F73-4EE3-9951-93078AAA9E7D}" presName="spacer" presStyleCnt="0"/>
      <dgm:spPr/>
      <dgm:t>
        <a:bodyPr/>
        <a:lstStyle/>
        <a:p>
          <a:endParaRPr lang="en-US"/>
        </a:p>
      </dgm:t>
    </dgm:pt>
    <dgm:pt modelId="{86A52473-8F56-4952-8EEC-3865CFAEBB51}" type="pres">
      <dgm:prSet presAssocID="{28DBBC6D-F806-4950-B203-7A12433EDB2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6995B-B903-4A2C-AFF3-B26D9CAE0B70}" type="pres">
      <dgm:prSet presAssocID="{2689B9A9-C062-41AB-98DC-ACFBF3CBBEA1}" presName="spacer" presStyleCnt="0"/>
      <dgm:spPr/>
      <dgm:t>
        <a:bodyPr/>
        <a:lstStyle/>
        <a:p>
          <a:endParaRPr lang="en-US"/>
        </a:p>
      </dgm:t>
    </dgm:pt>
    <dgm:pt modelId="{D9792BAA-4935-490D-AF0C-4F5DAB182475}" type="pres">
      <dgm:prSet presAssocID="{D0516ABB-6157-4680-8D67-CCAFB35CD92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D85A-2F8E-4445-8BB6-70B6BACBE11B}" type="pres">
      <dgm:prSet presAssocID="{7E903C1B-C070-4F57-8B02-D8D16DE818FD}" presName="spacer" presStyleCnt="0"/>
      <dgm:spPr/>
      <dgm:t>
        <a:bodyPr/>
        <a:lstStyle/>
        <a:p>
          <a:endParaRPr lang="en-US"/>
        </a:p>
      </dgm:t>
    </dgm:pt>
    <dgm:pt modelId="{DA6E9D2D-E0B9-455F-AA07-A17BCC30703E}" type="pres">
      <dgm:prSet presAssocID="{133B99DA-B197-4ED9-9872-CB2959E9B3AC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9C335-0F5B-4C28-B0E2-4285FE223E15}" type="pres">
      <dgm:prSet presAssocID="{1DD7FA7D-1977-4A13-A022-F1AF13DA5BB0}" presName="spacer" presStyleCnt="0"/>
      <dgm:spPr/>
      <dgm:t>
        <a:bodyPr/>
        <a:lstStyle/>
        <a:p>
          <a:endParaRPr lang="en-US"/>
        </a:p>
      </dgm:t>
    </dgm:pt>
    <dgm:pt modelId="{778AD3CC-67A1-4DF1-9A47-3521BEA95DC5}" type="pres">
      <dgm:prSet presAssocID="{644AD519-0361-4DEC-8B4F-8CE1B74B706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E2789-1A2B-4BEA-85C4-B086E9315E99}" type="pres">
      <dgm:prSet presAssocID="{BE67BCB8-4296-4A43-97A7-3E434D63C9BD}" presName="spacer" presStyleCnt="0"/>
      <dgm:spPr/>
      <dgm:t>
        <a:bodyPr/>
        <a:lstStyle/>
        <a:p>
          <a:endParaRPr lang="en-US"/>
        </a:p>
      </dgm:t>
    </dgm:pt>
    <dgm:pt modelId="{31D1D9F0-D202-4B70-BCEF-7E239B62F422}" type="pres">
      <dgm:prSet presAssocID="{F60275CF-65CE-46AA-85F8-BBAA174BA527}" presName="parentText" presStyleLbl="node1" presStyleIdx="5" presStyleCnt="8" custLinFactNeighborY="3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72C2-8A75-4667-A9F8-3D16F0B8DE8B}" type="pres">
      <dgm:prSet presAssocID="{23DBCF9D-9F79-4A6A-9D50-430E07C1A609}" presName="spacer" presStyleCnt="0"/>
      <dgm:spPr/>
      <dgm:t>
        <a:bodyPr/>
        <a:lstStyle/>
        <a:p>
          <a:endParaRPr lang="en-US"/>
        </a:p>
      </dgm:t>
    </dgm:pt>
    <dgm:pt modelId="{AB1DF3D3-A803-4AB5-BA01-D18C969FC268}" type="pres">
      <dgm:prSet presAssocID="{051FC77C-681E-48EC-9D11-284EED17B7BE}" presName="parentText" presStyleLbl="node1" presStyleIdx="6" presStyleCnt="8" custLinFactNeighborY="14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E8CAB-CA6D-4C1A-AEAE-93BB0B8D473F}" type="pres">
      <dgm:prSet presAssocID="{482499EF-762C-4DF9-BD15-F7CD379B2035}" presName="spacer" presStyleCnt="0"/>
      <dgm:spPr/>
      <dgm:t>
        <a:bodyPr/>
        <a:lstStyle/>
        <a:p>
          <a:endParaRPr lang="en-US"/>
        </a:p>
      </dgm:t>
    </dgm:pt>
    <dgm:pt modelId="{9BB495C6-608F-4658-BC7E-4BB94F675555}" type="pres">
      <dgm:prSet presAssocID="{FC1FF6CD-33A6-4FB5-8027-4008AC7DF66A}" presName="parentText" presStyleLbl="node1" presStyleIdx="7" presStyleCnt="8" custLinFactNeighborY="128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CB920-3628-4328-9B1B-7126238104F9}" type="presOf" srcId="{644AD519-0361-4DEC-8B4F-8CE1B74B7064}" destId="{778AD3CC-67A1-4DF1-9A47-3521BEA95DC5}" srcOrd="0" destOrd="0" presId="urn:microsoft.com/office/officeart/2005/8/layout/vList2"/>
    <dgm:cxn modelId="{9C4FFA6A-E6DC-4E86-929C-C726E4C53E2F}" type="presOf" srcId="{28DBBC6D-F806-4950-B203-7A12433EDB23}" destId="{86A52473-8F56-4952-8EEC-3865CFAEBB51}" srcOrd="0" destOrd="0" presId="urn:microsoft.com/office/officeart/2005/8/layout/vList2"/>
    <dgm:cxn modelId="{0C213FB9-AF43-4D6A-AB09-CE24AE88A497}" srcId="{3EE678D7-E2C8-479B-9DE2-07ADFA843DC4}" destId="{28DBBC6D-F806-4950-B203-7A12433EDB23}" srcOrd="1" destOrd="0" parTransId="{D36A9B2A-43F5-40BE-B30B-63478726FC34}" sibTransId="{2689B9A9-C062-41AB-98DC-ACFBF3CBBEA1}"/>
    <dgm:cxn modelId="{D5A121EA-6B95-4D23-8966-9700F606A1CE}" type="presOf" srcId="{DE591247-D453-4FEC-B9B3-C186A99EEEFB}" destId="{CD1937E4-9F0B-43D0-B356-4A79F9B1396F}" srcOrd="0" destOrd="0" presId="urn:microsoft.com/office/officeart/2005/8/layout/vList2"/>
    <dgm:cxn modelId="{F7008CA3-44AE-4B16-A245-0AA447732A24}" srcId="{3EE678D7-E2C8-479B-9DE2-07ADFA843DC4}" destId="{FC1FF6CD-33A6-4FB5-8027-4008AC7DF66A}" srcOrd="7" destOrd="0" parTransId="{F7D2136B-84B6-4F3D-96D3-B2FEC0C1A33B}" sibTransId="{B518FEA6-2FA3-4656-A31C-A48711289829}"/>
    <dgm:cxn modelId="{E7A2AB61-4178-47E5-9109-C3632ADB7941}" srcId="{3EE678D7-E2C8-479B-9DE2-07ADFA843DC4}" destId="{644AD519-0361-4DEC-8B4F-8CE1B74B7064}" srcOrd="4" destOrd="0" parTransId="{45014BA2-69E0-451D-A36A-97E2E24AD934}" sibTransId="{BE67BCB8-4296-4A43-97A7-3E434D63C9BD}"/>
    <dgm:cxn modelId="{D1B1BA17-859C-49F9-AA8F-A7201D97A6AF}" type="presOf" srcId="{D0516ABB-6157-4680-8D67-CCAFB35CD925}" destId="{D9792BAA-4935-490D-AF0C-4F5DAB182475}" srcOrd="0" destOrd="0" presId="urn:microsoft.com/office/officeart/2005/8/layout/vList2"/>
    <dgm:cxn modelId="{EA6BF20E-D308-4282-83A3-F040938A1062}" srcId="{3EE678D7-E2C8-479B-9DE2-07ADFA843DC4}" destId="{DE591247-D453-4FEC-B9B3-C186A99EEEFB}" srcOrd="0" destOrd="0" parTransId="{1B4B633C-A531-44F4-A8FD-EDCDCD310877}" sibTransId="{56ABD07C-6F73-4EE3-9951-93078AAA9E7D}"/>
    <dgm:cxn modelId="{EB9BA20F-654E-4240-B60E-6D3A03678F42}" type="presOf" srcId="{051FC77C-681E-48EC-9D11-284EED17B7BE}" destId="{AB1DF3D3-A803-4AB5-BA01-D18C969FC268}" srcOrd="0" destOrd="0" presId="urn:microsoft.com/office/officeart/2005/8/layout/vList2"/>
    <dgm:cxn modelId="{2DD4922D-4DCD-43C9-B176-48B36806361C}" srcId="{3EE678D7-E2C8-479B-9DE2-07ADFA843DC4}" destId="{F60275CF-65CE-46AA-85F8-BBAA174BA527}" srcOrd="5" destOrd="0" parTransId="{28DEFEC8-38DE-4AE2-8C2C-FBDCFE8E2137}" sibTransId="{23DBCF9D-9F79-4A6A-9D50-430E07C1A609}"/>
    <dgm:cxn modelId="{306445C0-1217-42A0-9C9D-4331AB7A06B4}" type="presOf" srcId="{3EE678D7-E2C8-479B-9DE2-07ADFA843DC4}" destId="{6C6135CD-0705-4C12-9439-0183C51C5617}" srcOrd="0" destOrd="0" presId="urn:microsoft.com/office/officeart/2005/8/layout/vList2"/>
    <dgm:cxn modelId="{ADD994EE-C4AB-48F9-A2B8-2A0279D18DD8}" srcId="{3EE678D7-E2C8-479B-9DE2-07ADFA843DC4}" destId="{D0516ABB-6157-4680-8D67-CCAFB35CD925}" srcOrd="2" destOrd="0" parTransId="{B47F44F3-D517-4959-A0C9-7FC04F0F56D8}" sibTransId="{7E903C1B-C070-4F57-8B02-D8D16DE818FD}"/>
    <dgm:cxn modelId="{D177C8A2-2A5C-4A08-8762-074B980B68C6}" type="presOf" srcId="{F60275CF-65CE-46AA-85F8-BBAA174BA527}" destId="{31D1D9F0-D202-4B70-BCEF-7E239B62F422}" srcOrd="0" destOrd="0" presId="urn:microsoft.com/office/officeart/2005/8/layout/vList2"/>
    <dgm:cxn modelId="{5D7C591A-EDA3-4711-AB1B-FD01E54D4CEE}" srcId="{3EE678D7-E2C8-479B-9DE2-07ADFA843DC4}" destId="{133B99DA-B197-4ED9-9872-CB2959E9B3AC}" srcOrd="3" destOrd="0" parTransId="{DAAA361D-75D9-4DBD-8BCC-DD962607FDF8}" sibTransId="{1DD7FA7D-1977-4A13-A022-F1AF13DA5BB0}"/>
    <dgm:cxn modelId="{30E6F950-9FBE-4732-A50D-9D241EA15DBB}" type="presOf" srcId="{133B99DA-B197-4ED9-9872-CB2959E9B3AC}" destId="{DA6E9D2D-E0B9-455F-AA07-A17BCC30703E}" srcOrd="0" destOrd="0" presId="urn:microsoft.com/office/officeart/2005/8/layout/vList2"/>
    <dgm:cxn modelId="{926D36B9-AB34-4723-AB2E-2FDCB4B4D124}" srcId="{3EE678D7-E2C8-479B-9DE2-07ADFA843DC4}" destId="{051FC77C-681E-48EC-9D11-284EED17B7BE}" srcOrd="6" destOrd="0" parTransId="{FADD6B4E-B00D-4929-B339-88903CFD893A}" sibTransId="{482499EF-762C-4DF9-BD15-F7CD379B2035}"/>
    <dgm:cxn modelId="{177F8E7D-ED91-4AEF-ABB9-3F2B16E51E74}" type="presOf" srcId="{FC1FF6CD-33A6-4FB5-8027-4008AC7DF66A}" destId="{9BB495C6-608F-4658-BC7E-4BB94F675555}" srcOrd="0" destOrd="0" presId="urn:microsoft.com/office/officeart/2005/8/layout/vList2"/>
    <dgm:cxn modelId="{593D618E-0E43-4051-8DBE-DA447C08E40F}" type="presParOf" srcId="{6C6135CD-0705-4C12-9439-0183C51C5617}" destId="{CD1937E4-9F0B-43D0-B356-4A79F9B1396F}" srcOrd="0" destOrd="0" presId="urn:microsoft.com/office/officeart/2005/8/layout/vList2"/>
    <dgm:cxn modelId="{50A8E53F-9C91-4952-A220-A6D280B8923C}" type="presParOf" srcId="{6C6135CD-0705-4C12-9439-0183C51C5617}" destId="{103A8EA1-B2D1-40B9-A228-DAD678C14781}" srcOrd="1" destOrd="0" presId="urn:microsoft.com/office/officeart/2005/8/layout/vList2"/>
    <dgm:cxn modelId="{F2EE3B07-451D-43BD-8532-7FDEB3ED1AE0}" type="presParOf" srcId="{6C6135CD-0705-4C12-9439-0183C51C5617}" destId="{86A52473-8F56-4952-8EEC-3865CFAEBB51}" srcOrd="2" destOrd="0" presId="urn:microsoft.com/office/officeart/2005/8/layout/vList2"/>
    <dgm:cxn modelId="{C4B33892-0275-42B7-A53B-D340B997E3BD}" type="presParOf" srcId="{6C6135CD-0705-4C12-9439-0183C51C5617}" destId="{8816995B-B903-4A2C-AFF3-B26D9CAE0B70}" srcOrd="3" destOrd="0" presId="urn:microsoft.com/office/officeart/2005/8/layout/vList2"/>
    <dgm:cxn modelId="{70001C85-CD9E-4921-8EB4-D6E3EDED367E}" type="presParOf" srcId="{6C6135CD-0705-4C12-9439-0183C51C5617}" destId="{D9792BAA-4935-490D-AF0C-4F5DAB182475}" srcOrd="4" destOrd="0" presId="urn:microsoft.com/office/officeart/2005/8/layout/vList2"/>
    <dgm:cxn modelId="{6BE04B19-55B4-4EEA-82B8-BC9CBEF785E1}" type="presParOf" srcId="{6C6135CD-0705-4C12-9439-0183C51C5617}" destId="{5E33D85A-2F8E-4445-8BB6-70B6BACBE11B}" srcOrd="5" destOrd="0" presId="urn:microsoft.com/office/officeart/2005/8/layout/vList2"/>
    <dgm:cxn modelId="{F0BC77F3-0997-4020-89D0-62ECBFB628B6}" type="presParOf" srcId="{6C6135CD-0705-4C12-9439-0183C51C5617}" destId="{DA6E9D2D-E0B9-455F-AA07-A17BCC30703E}" srcOrd="6" destOrd="0" presId="urn:microsoft.com/office/officeart/2005/8/layout/vList2"/>
    <dgm:cxn modelId="{5B42D466-0E71-4E10-A0FE-46F74AB95EFB}" type="presParOf" srcId="{6C6135CD-0705-4C12-9439-0183C51C5617}" destId="{33C9C335-0F5B-4C28-B0E2-4285FE223E15}" srcOrd="7" destOrd="0" presId="urn:microsoft.com/office/officeart/2005/8/layout/vList2"/>
    <dgm:cxn modelId="{0214ACD5-639A-42A6-B71E-D19BC25CAB2B}" type="presParOf" srcId="{6C6135CD-0705-4C12-9439-0183C51C5617}" destId="{778AD3CC-67A1-4DF1-9A47-3521BEA95DC5}" srcOrd="8" destOrd="0" presId="urn:microsoft.com/office/officeart/2005/8/layout/vList2"/>
    <dgm:cxn modelId="{7101EAA9-7653-4032-B22F-633B3FAA1498}" type="presParOf" srcId="{6C6135CD-0705-4C12-9439-0183C51C5617}" destId="{55CE2789-1A2B-4BEA-85C4-B086E9315E99}" srcOrd="9" destOrd="0" presId="urn:microsoft.com/office/officeart/2005/8/layout/vList2"/>
    <dgm:cxn modelId="{EF7153CE-7EA5-4F3E-91ED-205199E28BDE}" type="presParOf" srcId="{6C6135CD-0705-4C12-9439-0183C51C5617}" destId="{31D1D9F0-D202-4B70-BCEF-7E239B62F422}" srcOrd="10" destOrd="0" presId="urn:microsoft.com/office/officeart/2005/8/layout/vList2"/>
    <dgm:cxn modelId="{E261A90A-6BF9-4DDE-8685-901F3D70F092}" type="presParOf" srcId="{6C6135CD-0705-4C12-9439-0183C51C5617}" destId="{AAC872C2-8A75-4667-A9F8-3D16F0B8DE8B}" srcOrd="11" destOrd="0" presId="urn:microsoft.com/office/officeart/2005/8/layout/vList2"/>
    <dgm:cxn modelId="{AC23D449-6492-4DE0-9880-81B7E8A19834}" type="presParOf" srcId="{6C6135CD-0705-4C12-9439-0183C51C5617}" destId="{AB1DF3D3-A803-4AB5-BA01-D18C969FC268}" srcOrd="12" destOrd="0" presId="urn:microsoft.com/office/officeart/2005/8/layout/vList2"/>
    <dgm:cxn modelId="{7432138B-3EE6-4B56-9E88-D43B952E510F}" type="presParOf" srcId="{6C6135CD-0705-4C12-9439-0183C51C5617}" destId="{BE0E8CAB-CA6D-4C1A-AEAE-93BB0B8D473F}" srcOrd="13" destOrd="0" presId="urn:microsoft.com/office/officeart/2005/8/layout/vList2"/>
    <dgm:cxn modelId="{0ACEA18C-E31E-4458-8839-ED19BD554358}" type="presParOf" srcId="{6C6135CD-0705-4C12-9439-0183C51C5617}" destId="{9BB495C6-608F-4658-BC7E-4BB94F67555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678D7-E2C8-479B-9DE2-07ADFA843D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E591247-D453-4FEC-B9B3-C186A99EEEFB}">
      <dgm:prSet phldrT="[Text]" custT="1"/>
      <dgm:spPr>
        <a:solidFill>
          <a:srgbClr val="007550"/>
        </a:solidFill>
        <a:ln>
          <a:noFill/>
        </a:ln>
      </dgm:spPr>
      <dgm:t>
        <a:bodyPr/>
        <a:lstStyle/>
        <a:p>
          <a:r>
            <a:rPr lang="en-US" sz="1000" b="1" dirty="0" smtClean="0">
              <a:latin typeface="+mn-lt"/>
            </a:rPr>
            <a:t>Number of servers depends on performance requirements &amp; organizational structure</a:t>
          </a:r>
          <a:endParaRPr lang="en-US" sz="1000" b="1" dirty="0">
            <a:latin typeface="+mn-lt"/>
          </a:endParaRPr>
        </a:p>
      </dgm:t>
    </dgm:pt>
    <dgm:pt modelId="{1B4B633C-A531-44F4-A8FD-EDCDCD310877}" type="parTrans" cxnId="{EA6BF20E-D308-4282-83A3-F040938A1062}">
      <dgm:prSet/>
      <dgm:spPr/>
      <dgm:t>
        <a:bodyPr/>
        <a:lstStyle/>
        <a:p>
          <a:endParaRPr lang="en-US" sz="1600"/>
        </a:p>
      </dgm:t>
    </dgm:pt>
    <dgm:pt modelId="{56ABD07C-6F73-4EE3-9951-93078AAA9E7D}" type="sibTrans" cxnId="{EA6BF20E-D308-4282-83A3-F040938A1062}">
      <dgm:prSet/>
      <dgm:spPr>
        <a:ln>
          <a:noFill/>
        </a:ln>
      </dgm:spPr>
      <dgm:t>
        <a:bodyPr/>
        <a:lstStyle/>
        <a:p>
          <a:endParaRPr lang="en-US" sz="1600"/>
        </a:p>
      </dgm:t>
    </dgm:pt>
    <dgm:pt modelId="{28DBBC6D-F806-4950-B203-7A12433EDB23}">
      <dgm:prSet phldrT="[Text]" custT="1"/>
      <dgm:spPr>
        <a:solidFill>
          <a:srgbClr val="009A6A"/>
        </a:solidFill>
        <a:ln>
          <a:noFill/>
        </a:ln>
      </dgm:spPr>
      <dgm:t>
        <a:bodyPr/>
        <a:lstStyle/>
        <a:p>
          <a:r>
            <a:rPr lang="en-GB" sz="1000" b="1" u="none" dirty="0" smtClean="0">
              <a:latin typeface="+mn-lt"/>
              <a:ea typeface="ＭＳ Ｐゴシック" pitchFamily="34" charset="-128"/>
              <a:cs typeface="Arial" pitchFamily="34" charset="0"/>
            </a:rPr>
            <a:t>Access servers can be accessed via single address (IP/DNS)</a:t>
          </a:r>
          <a:endParaRPr lang="en-US" sz="1000" b="0" u="none" dirty="0">
            <a:latin typeface="+mn-lt"/>
          </a:endParaRPr>
        </a:p>
      </dgm:t>
    </dgm:pt>
    <dgm:pt modelId="{D36A9B2A-43F5-40BE-B30B-63478726FC34}" type="parTrans" cxnId="{0C213FB9-AF43-4D6A-AB09-CE24AE88A497}">
      <dgm:prSet/>
      <dgm:spPr/>
      <dgm:t>
        <a:bodyPr/>
        <a:lstStyle/>
        <a:p>
          <a:endParaRPr lang="en-US" sz="1600"/>
        </a:p>
      </dgm:t>
    </dgm:pt>
    <dgm:pt modelId="{2689B9A9-C062-41AB-98DC-ACFBF3CBBEA1}" type="sibTrans" cxnId="{0C213FB9-AF43-4D6A-AB09-CE24AE88A497}">
      <dgm:prSet/>
      <dgm:spPr/>
      <dgm:t>
        <a:bodyPr/>
        <a:lstStyle/>
        <a:p>
          <a:endParaRPr lang="en-US" sz="1600"/>
        </a:p>
      </dgm:t>
    </dgm:pt>
    <dgm:pt modelId="{D0516ABB-6157-4680-8D67-CCAFB35CD925}">
      <dgm:prSet phldrT="[Text]" custT="1"/>
      <dgm:spPr>
        <a:solidFill>
          <a:srgbClr val="00B47C"/>
        </a:solidFill>
        <a:ln>
          <a:noFill/>
        </a:ln>
      </dgm:spPr>
      <dgm:t>
        <a:bodyPr/>
        <a:lstStyle/>
        <a:p>
          <a:r>
            <a:rPr lang="en-US" altLang="en-US" sz="1000" b="0" dirty="0" smtClean="0">
              <a:latin typeface="+mn-lt"/>
              <a:cs typeface="Arial" pitchFamily="34" charset="0"/>
            </a:rPr>
            <a:t>Transaction from participant automatically routed to proper application server if required</a:t>
          </a:r>
          <a:endParaRPr lang="en-US" sz="1000" b="1" dirty="0">
            <a:latin typeface="+mn-lt"/>
          </a:endParaRPr>
        </a:p>
      </dgm:t>
    </dgm:pt>
    <dgm:pt modelId="{B47F44F3-D517-4959-A0C9-7FC04F0F56D8}" type="parTrans" cxnId="{ADD994EE-C4AB-48F9-A2B8-2A0279D18DD8}">
      <dgm:prSet/>
      <dgm:spPr/>
      <dgm:t>
        <a:bodyPr/>
        <a:lstStyle/>
        <a:p>
          <a:endParaRPr lang="en-US" sz="1600"/>
        </a:p>
      </dgm:t>
    </dgm:pt>
    <dgm:pt modelId="{7E903C1B-C070-4F57-8B02-D8D16DE818FD}" type="sibTrans" cxnId="{ADD994EE-C4AB-48F9-A2B8-2A0279D18DD8}">
      <dgm:prSet/>
      <dgm:spPr/>
      <dgm:t>
        <a:bodyPr/>
        <a:lstStyle/>
        <a:p>
          <a:endParaRPr lang="en-US" sz="1600"/>
        </a:p>
      </dgm:t>
    </dgm:pt>
    <dgm:pt modelId="{F60275CF-65CE-46AA-85F8-BBAA174BA527}">
      <dgm:prSet phldrT="[Text]" custT="1"/>
      <dgm:spPr>
        <a:solidFill>
          <a:srgbClr val="00B47C"/>
        </a:solidFill>
        <a:ln>
          <a:noFill/>
        </a:ln>
      </dgm:spPr>
      <dgm:t>
        <a:bodyPr/>
        <a:lstStyle/>
        <a:p>
          <a:r>
            <a:rPr lang="en-US" sz="1000" b="1" dirty="0" smtClean="0">
              <a:latin typeface="+mn-lt"/>
            </a:rPr>
            <a:t>Access servers can be accessed by external system, financial (bank &amp; non-bank ) and non-financial organization</a:t>
          </a:r>
          <a:endParaRPr lang="en-US" sz="1000" b="1" dirty="0">
            <a:latin typeface="+mn-lt"/>
          </a:endParaRPr>
        </a:p>
      </dgm:t>
    </dgm:pt>
    <dgm:pt modelId="{28DEFEC8-38DE-4AE2-8C2C-FBDCFE8E2137}" type="parTrans" cxnId="{2DD4922D-4DCD-43C9-B176-48B36806361C}">
      <dgm:prSet/>
      <dgm:spPr/>
      <dgm:t>
        <a:bodyPr/>
        <a:lstStyle/>
        <a:p>
          <a:endParaRPr lang="en-US"/>
        </a:p>
      </dgm:t>
    </dgm:pt>
    <dgm:pt modelId="{23DBCF9D-9F79-4A6A-9D50-430E07C1A609}" type="sibTrans" cxnId="{2DD4922D-4DCD-43C9-B176-48B36806361C}">
      <dgm:prSet/>
      <dgm:spPr/>
      <dgm:t>
        <a:bodyPr/>
        <a:lstStyle/>
        <a:p>
          <a:endParaRPr lang="en-US"/>
        </a:p>
      </dgm:t>
    </dgm:pt>
    <dgm:pt modelId="{644AD519-0361-4DEC-8B4F-8CE1B74B7064}">
      <dgm:prSet phldrT="[Text]" custT="1"/>
      <dgm:spPr>
        <a:solidFill>
          <a:srgbClr val="00A471"/>
        </a:solidFill>
        <a:ln>
          <a:noFill/>
        </a:ln>
      </dgm:spPr>
      <dgm:t>
        <a:bodyPr/>
        <a:lstStyle/>
        <a:p>
          <a:r>
            <a:rPr lang="en-US" altLang="en-US" sz="1000" b="0" dirty="0" smtClean="0">
              <a:latin typeface="+mn-lt"/>
              <a:cs typeface="Arial" pitchFamily="34" charset="0"/>
            </a:rPr>
            <a:t>Information published by application servers in on-line mode (push notification)</a:t>
          </a:r>
          <a:endParaRPr lang="en-US" sz="1000" b="1" dirty="0">
            <a:latin typeface="+mn-lt"/>
          </a:endParaRPr>
        </a:p>
      </dgm:t>
    </dgm:pt>
    <dgm:pt modelId="{45014BA2-69E0-451D-A36A-97E2E24AD934}" type="parTrans" cxnId="{E7A2AB61-4178-47E5-9109-C3632ADB7941}">
      <dgm:prSet/>
      <dgm:spPr/>
      <dgm:t>
        <a:bodyPr/>
        <a:lstStyle/>
        <a:p>
          <a:endParaRPr lang="en-US"/>
        </a:p>
      </dgm:t>
    </dgm:pt>
    <dgm:pt modelId="{BE67BCB8-4296-4A43-97A7-3E434D63C9BD}" type="sibTrans" cxnId="{E7A2AB61-4178-47E5-9109-C3632ADB7941}">
      <dgm:prSet/>
      <dgm:spPr/>
      <dgm:t>
        <a:bodyPr/>
        <a:lstStyle/>
        <a:p>
          <a:endParaRPr lang="en-US"/>
        </a:p>
      </dgm:t>
    </dgm:pt>
    <dgm:pt modelId="{6C6135CD-0705-4C12-9439-0183C51C5617}" type="pres">
      <dgm:prSet presAssocID="{3EE678D7-E2C8-479B-9DE2-07ADFA843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937E4-9F0B-43D0-B356-4A79F9B1396F}" type="pres">
      <dgm:prSet presAssocID="{DE591247-D453-4FEC-B9B3-C186A99EEE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8EA1-B2D1-40B9-A228-DAD678C14781}" type="pres">
      <dgm:prSet presAssocID="{56ABD07C-6F73-4EE3-9951-93078AAA9E7D}" presName="spacer" presStyleCnt="0"/>
      <dgm:spPr/>
      <dgm:t>
        <a:bodyPr/>
        <a:lstStyle/>
        <a:p>
          <a:endParaRPr lang="en-US"/>
        </a:p>
      </dgm:t>
    </dgm:pt>
    <dgm:pt modelId="{86A52473-8F56-4952-8EEC-3865CFAEBB51}" type="pres">
      <dgm:prSet presAssocID="{28DBBC6D-F806-4950-B203-7A12433EDB2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6995B-B903-4A2C-AFF3-B26D9CAE0B70}" type="pres">
      <dgm:prSet presAssocID="{2689B9A9-C062-41AB-98DC-ACFBF3CBBEA1}" presName="spacer" presStyleCnt="0"/>
      <dgm:spPr/>
      <dgm:t>
        <a:bodyPr/>
        <a:lstStyle/>
        <a:p>
          <a:endParaRPr lang="en-US"/>
        </a:p>
      </dgm:t>
    </dgm:pt>
    <dgm:pt modelId="{D9792BAA-4935-490D-AF0C-4F5DAB182475}" type="pres">
      <dgm:prSet presAssocID="{D0516ABB-6157-4680-8D67-CCAFB35CD9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3D85A-2F8E-4445-8BB6-70B6BACBE11B}" type="pres">
      <dgm:prSet presAssocID="{7E903C1B-C070-4F57-8B02-D8D16DE818FD}" presName="spacer" presStyleCnt="0"/>
      <dgm:spPr/>
      <dgm:t>
        <a:bodyPr/>
        <a:lstStyle/>
        <a:p>
          <a:endParaRPr lang="en-US"/>
        </a:p>
      </dgm:t>
    </dgm:pt>
    <dgm:pt modelId="{778AD3CC-67A1-4DF1-9A47-3521BEA95DC5}" type="pres">
      <dgm:prSet presAssocID="{644AD519-0361-4DEC-8B4F-8CE1B74B70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E2789-1A2B-4BEA-85C4-B086E9315E99}" type="pres">
      <dgm:prSet presAssocID="{BE67BCB8-4296-4A43-97A7-3E434D63C9BD}" presName="spacer" presStyleCnt="0"/>
      <dgm:spPr/>
      <dgm:t>
        <a:bodyPr/>
        <a:lstStyle/>
        <a:p>
          <a:endParaRPr lang="en-US"/>
        </a:p>
      </dgm:t>
    </dgm:pt>
    <dgm:pt modelId="{31D1D9F0-D202-4B70-BCEF-7E239B62F422}" type="pres">
      <dgm:prSet presAssocID="{F60275CF-65CE-46AA-85F8-BBAA174BA527}" presName="parentText" presStyleLbl="node1" presStyleIdx="4" presStyleCnt="5" custLinFactNeighborY="302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13FB9-AF43-4D6A-AB09-CE24AE88A497}" srcId="{3EE678D7-E2C8-479B-9DE2-07ADFA843DC4}" destId="{28DBBC6D-F806-4950-B203-7A12433EDB23}" srcOrd="1" destOrd="0" parTransId="{D36A9B2A-43F5-40BE-B30B-63478726FC34}" sibTransId="{2689B9A9-C062-41AB-98DC-ACFBF3CBBEA1}"/>
    <dgm:cxn modelId="{06623CB2-F3D4-554E-A960-C3CC3910FFA7}" type="presOf" srcId="{644AD519-0361-4DEC-8B4F-8CE1B74B7064}" destId="{778AD3CC-67A1-4DF1-9A47-3521BEA95DC5}" srcOrd="0" destOrd="0" presId="urn:microsoft.com/office/officeart/2005/8/layout/vList2"/>
    <dgm:cxn modelId="{AECDF400-1075-FF4A-9456-88BE033E435C}" type="presOf" srcId="{28DBBC6D-F806-4950-B203-7A12433EDB23}" destId="{86A52473-8F56-4952-8EEC-3865CFAEBB51}" srcOrd="0" destOrd="0" presId="urn:microsoft.com/office/officeart/2005/8/layout/vList2"/>
    <dgm:cxn modelId="{E7A2AB61-4178-47E5-9109-C3632ADB7941}" srcId="{3EE678D7-E2C8-479B-9DE2-07ADFA843DC4}" destId="{644AD519-0361-4DEC-8B4F-8CE1B74B7064}" srcOrd="3" destOrd="0" parTransId="{45014BA2-69E0-451D-A36A-97E2E24AD934}" sibTransId="{BE67BCB8-4296-4A43-97A7-3E434D63C9BD}"/>
    <dgm:cxn modelId="{3EA80E2B-CF94-BB47-A502-81433F399FE0}" type="presOf" srcId="{D0516ABB-6157-4680-8D67-CCAFB35CD925}" destId="{D9792BAA-4935-490D-AF0C-4F5DAB182475}" srcOrd="0" destOrd="0" presId="urn:microsoft.com/office/officeart/2005/8/layout/vList2"/>
    <dgm:cxn modelId="{EA6BF20E-D308-4282-83A3-F040938A1062}" srcId="{3EE678D7-E2C8-479B-9DE2-07ADFA843DC4}" destId="{DE591247-D453-4FEC-B9B3-C186A99EEEFB}" srcOrd="0" destOrd="0" parTransId="{1B4B633C-A531-44F4-A8FD-EDCDCD310877}" sibTransId="{56ABD07C-6F73-4EE3-9951-93078AAA9E7D}"/>
    <dgm:cxn modelId="{2DD4922D-4DCD-43C9-B176-48B36806361C}" srcId="{3EE678D7-E2C8-479B-9DE2-07ADFA843DC4}" destId="{F60275CF-65CE-46AA-85F8-BBAA174BA527}" srcOrd="4" destOrd="0" parTransId="{28DEFEC8-38DE-4AE2-8C2C-FBDCFE8E2137}" sibTransId="{23DBCF9D-9F79-4A6A-9D50-430E07C1A609}"/>
    <dgm:cxn modelId="{B31AD716-892A-0945-8C99-174D2FEC27AA}" type="presOf" srcId="{DE591247-D453-4FEC-B9B3-C186A99EEEFB}" destId="{CD1937E4-9F0B-43D0-B356-4A79F9B1396F}" srcOrd="0" destOrd="0" presId="urn:microsoft.com/office/officeart/2005/8/layout/vList2"/>
    <dgm:cxn modelId="{ADD994EE-C4AB-48F9-A2B8-2A0279D18DD8}" srcId="{3EE678D7-E2C8-479B-9DE2-07ADFA843DC4}" destId="{D0516ABB-6157-4680-8D67-CCAFB35CD925}" srcOrd="2" destOrd="0" parTransId="{B47F44F3-D517-4959-A0C9-7FC04F0F56D8}" sibTransId="{7E903C1B-C070-4F57-8B02-D8D16DE818FD}"/>
    <dgm:cxn modelId="{A51EA2B5-4FA9-6E49-9C5A-A51B6F4778EB}" type="presOf" srcId="{3EE678D7-E2C8-479B-9DE2-07ADFA843DC4}" destId="{6C6135CD-0705-4C12-9439-0183C51C5617}" srcOrd="0" destOrd="0" presId="urn:microsoft.com/office/officeart/2005/8/layout/vList2"/>
    <dgm:cxn modelId="{36FED80C-879F-BD43-9908-B405048C8E5F}" type="presOf" srcId="{F60275CF-65CE-46AA-85F8-BBAA174BA527}" destId="{31D1D9F0-D202-4B70-BCEF-7E239B62F422}" srcOrd="0" destOrd="0" presId="urn:microsoft.com/office/officeart/2005/8/layout/vList2"/>
    <dgm:cxn modelId="{F86A5608-FA3A-C34B-B35B-1BA28C987B99}" type="presParOf" srcId="{6C6135CD-0705-4C12-9439-0183C51C5617}" destId="{CD1937E4-9F0B-43D0-B356-4A79F9B1396F}" srcOrd="0" destOrd="0" presId="urn:microsoft.com/office/officeart/2005/8/layout/vList2"/>
    <dgm:cxn modelId="{CD546BAF-8B5C-394F-ABB9-722494DC7CC4}" type="presParOf" srcId="{6C6135CD-0705-4C12-9439-0183C51C5617}" destId="{103A8EA1-B2D1-40B9-A228-DAD678C14781}" srcOrd="1" destOrd="0" presId="urn:microsoft.com/office/officeart/2005/8/layout/vList2"/>
    <dgm:cxn modelId="{5C58D5C0-C2E4-624B-94F3-46D77273D9A3}" type="presParOf" srcId="{6C6135CD-0705-4C12-9439-0183C51C5617}" destId="{86A52473-8F56-4952-8EEC-3865CFAEBB51}" srcOrd="2" destOrd="0" presId="urn:microsoft.com/office/officeart/2005/8/layout/vList2"/>
    <dgm:cxn modelId="{B9332F1C-2738-6141-B7BA-8001DA8E00CB}" type="presParOf" srcId="{6C6135CD-0705-4C12-9439-0183C51C5617}" destId="{8816995B-B903-4A2C-AFF3-B26D9CAE0B70}" srcOrd="3" destOrd="0" presId="urn:microsoft.com/office/officeart/2005/8/layout/vList2"/>
    <dgm:cxn modelId="{44507ED9-C7E8-AC46-9084-0EDFE4AF300A}" type="presParOf" srcId="{6C6135CD-0705-4C12-9439-0183C51C5617}" destId="{D9792BAA-4935-490D-AF0C-4F5DAB182475}" srcOrd="4" destOrd="0" presId="urn:microsoft.com/office/officeart/2005/8/layout/vList2"/>
    <dgm:cxn modelId="{89BDF50C-467B-4F46-867B-C9A34DBEEFD0}" type="presParOf" srcId="{6C6135CD-0705-4C12-9439-0183C51C5617}" destId="{5E33D85A-2F8E-4445-8BB6-70B6BACBE11B}" srcOrd="5" destOrd="0" presId="urn:microsoft.com/office/officeart/2005/8/layout/vList2"/>
    <dgm:cxn modelId="{F47F64E2-D096-C04D-A3F9-7A95D6406AD6}" type="presParOf" srcId="{6C6135CD-0705-4C12-9439-0183C51C5617}" destId="{778AD3CC-67A1-4DF1-9A47-3521BEA95DC5}" srcOrd="6" destOrd="0" presId="urn:microsoft.com/office/officeart/2005/8/layout/vList2"/>
    <dgm:cxn modelId="{9BE86308-5E48-2B4B-81BA-AE4BB8F60ED5}" type="presParOf" srcId="{6C6135CD-0705-4C12-9439-0183C51C5617}" destId="{55CE2789-1A2B-4BEA-85C4-B086E9315E99}" srcOrd="7" destOrd="0" presId="urn:microsoft.com/office/officeart/2005/8/layout/vList2"/>
    <dgm:cxn modelId="{5A59828E-8F14-D54D-8ABF-9F8F059D0606}" type="presParOf" srcId="{6C6135CD-0705-4C12-9439-0183C51C5617}" destId="{31D1D9F0-D202-4B70-BCEF-7E239B62F4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937E4-9F0B-43D0-B356-4A79F9B1396F}">
      <dsp:nvSpPr>
        <dsp:cNvPr id="0" name=""/>
        <dsp:cNvSpPr/>
      </dsp:nvSpPr>
      <dsp:spPr>
        <a:xfrm>
          <a:off x="0" y="42069"/>
          <a:ext cx="5759368" cy="430560"/>
        </a:xfrm>
        <a:prstGeom prst="roundRect">
          <a:avLst/>
        </a:prstGeom>
        <a:solidFill>
          <a:srgbClr val="0075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Real-time </a:t>
          </a:r>
          <a:r>
            <a:rPr lang="en-GB" sz="16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Gross Settlement System (RTGS)</a:t>
          </a:r>
          <a:endParaRPr lang="en-US" sz="1600" b="1" kern="1200" dirty="0">
            <a:latin typeface="+mn-lt"/>
          </a:endParaRPr>
        </a:p>
      </dsp:txBody>
      <dsp:txXfrm>
        <a:off x="21018" y="63087"/>
        <a:ext cx="5717332" cy="388524"/>
      </dsp:txXfrm>
    </dsp:sp>
    <dsp:sp modelId="{86A52473-8F56-4952-8EEC-3865CFAEBB51}">
      <dsp:nvSpPr>
        <dsp:cNvPr id="0" name=""/>
        <dsp:cNvSpPr/>
      </dsp:nvSpPr>
      <dsp:spPr>
        <a:xfrm>
          <a:off x="0" y="538869"/>
          <a:ext cx="5759368" cy="430560"/>
        </a:xfrm>
        <a:prstGeom prst="roundRect">
          <a:avLst/>
        </a:prstGeom>
        <a:solidFill>
          <a:srgbClr val="009A6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Central Securities Depository (incl. Clearing and Settlement)</a:t>
          </a:r>
          <a:endParaRPr lang="en-US" sz="1600" b="0" kern="1200" dirty="0">
            <a:latin typeface="+mn-lt"/>
          </a:endParaRPr>
        </a:p>
      </dsp:txBody>
      <dsp:txXfrm>
        <a:off x="21018" y="559887"/>
        <a:ext cx="5717332" cy="388524"/>
      </dsp:txXfrm>
    </dsp:sp>
    <dsp:sp modelId="{D9792BAA-4935-490D-AF0C-4F5DAB182475}">
      <dsp:nvSpPr>
        <dsp:cNvPr id="0" name=""/>
        <dsp:cNvSpPr/>
      </dsp:nvSpPr>
      <dsp:spPr>
        <a:xfrm>
          <a:off x="0" y="1035669"/>
          <a:ext cx="5759368" cy="430560"/>
        </a:xfrm>
        <a:prstGeom prst="roundRect">
          <a:avLst/>
        </a:prstGeom>
        <a:solidFill>
          <a:srgbClr val="00B47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latin typeface="+mn-lt"/>
              <a:cs typeface="Arial" pitchFamily="34" charset="0"/>
            </a:rPr>
            <a:t>Automated Clearing House (ACH)</a:t>
          </a:r>
          <a:endParaRPr lang="en-US" sz="1600" b="1" kern="1200" dirty="0">
            <a:latin typeface="+mn-lt"/>
          </a:endParaRPr>
        </a:p>
      </dsp:txBody>
      <dsp:txXfrm>
        <a:off x="21018" y="1056687"/>
        <a:ext cx="5717332" cy="388524"/>
      </dsp:txXfrm>
    </dsp:sp>
    <dsp:sp modelId="{DA6E9D2D-E0B9-455F-AA07-A17BCC30703E}">
      <dsp:nvSpPr>
        <dsp:cNvPr id="0" name=""/>
        <dsp:cNvSpPr/>
      </dsp:nvSpPr>
      <dsp:spPr>
        <a:xfrm>
          <a:off x="0" y="1532469"/>
          <a:ext cx="5759368" cy="430560"/>
        </a:xfrm>
        <a:prstGeom prst="roundRect">
          <a:avLst/>
        </a:prstGeom>
        <a:solidFill>
          <a:srgbClr val="00A4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0" kern="1200" dirty="0" smtClean="0">
              <a:latin typeface="+mn-lt"/>
              <a:cs typeface="Arial" pitchFamily="34" charset="0"/>
            </a:rPr>
            <a:t>С</a:t>
          </a:r>
          <a:r>
            <a:rPr lang="en-GB" altLang="en-US" sz="1600" b="0" kern="1200" dirty="0" smtClean="0">
              <a:latin typeface="+mn-lt"/>
              <a:cs typeface="Arial" pitchFamily="34" charset="0"/>
            </a:rPr>
            <a:t>heque Truncation S</a:t>
          </a:r>
          <a:r>
            <a:rPr lang="en-US" altLang="en-US" sz="1600" b="0" kern="1200" dirty="0" smtClean="0">
              <a:latin typeface="+mn-lt"/>
              <a:cs typeface="Arial" pitchFamily="34" charset="0"/>
            </a:rPr>
            <a:t>ystem</a:t>
          </a:r>
          <a:endParaRPr lang="en-US" sz="1600" b="1" kern="1200" dirty="0">
            <a:latin typeface="+mn-lt"/>
          </a:endParaRPr>
        </a:p>
      </dsp:txBody>
      <dsp:txXfrm>
        <a:off x="21018" y="1553487"/>
        <a:ext cx="5717332" cy="388524"/>
      </dsp:txXfrm>
    </dsp:sp>
    <dsp:sp modelId="{778AD3CC-67A1-4DF1-9A47-3521BEA95DC5}">
      <dsp:nvSpPr>
        <dsp:cNvPr id="0" name=""/>
        <dsp:cNvSpPr/>
      </dsp:nvSpPr>
      <dsp:spPr>
        <a:xfrm>
          <a:off x="0" y="2029270"/>
          <a:ext cx="5759368" cy="430560"/>
        </a:xfrm>
        <a:prstGeom prst="roundRect">
          <a:avLst/>
        </a:prstGeom>
        <a:solidFill>
          <a:srgbClr val="00A4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0" kern="1200" dirty="0" smtClean="0">
              <a:latin typeface="+mn-lt"/>
              <a:cs typeface="Arial" pitchFamily="34" charset="0"/>
            </a:rPr>
            <a:t>Instant Payments (incl. Online Clearing and Bill Payments) </a:t>
          </a:r>
          <a:endParaRPr lang="en-US" sz="1600" b="1" kern="1200" dirty="0">
            <a:latin typeface="+mn-lt"/>
          </a:endParaRPr>
        </a:p>
      </dsp:txBody>
      <dsp:txXfrm>
        <a:off x="21018" y="2050288"/>
        <a:ext cx="5717332" cy="388524"/>
      </dsp:txXfrm>
    </dsp:sp>
    <dsp:sp modelId="{31D1D9F0-D202-4B70-BCEF-7E239B62F422}">
      <dsp:nvSpPr>
        <dsp:cNvPr id="0" name=""/>
        <dsp:cNvSpPr/>
      </dsp:nvSpPr>
      <dsp:spPr>
        <a:xfrm>
          <a:off x="0" y="2546098"/>
          <a:ext cx="5759368" cy="430560"/>
        </a:xfrm>
        <a:prstGeom prst="roundRect">
          <a:avLst/>
        </a:prstGeom>
        <a:solidFill>
          <a:srgbClr val="00B47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Automated Trading System (including Auction module)</a:t>
          </a:r>
          <a:endParaRPr lang="en-US" sz="1600" b="1" kern="1200" dirty="0">
            <a:latin typeface="+mn-lt"/>
          </a:endParaRPr>
        </a:p>
      </dsp:txBody>
      <dsp:txXfrm>
        <a:off x="21018" y="2567116"/>
        <a:ext cx="5717332" cy="388524"/>
      </dsp:txXfrm>
    </dsp:sp>
    <dsp:sp modelId="{AB1DF3D3-A803-4AB5-BA01-D18C969FC268}">
      <dsp:nvSpPr>
        <dsp:cNvPr id="0" name=""/>
        <dsp:cNvSpPr/>
      </dsp:nvSpPr>
      <dsp:spPr>
        <a:xfrm>
          <a:off x="0" y="3032351"/>
          <a:ext cx="5759368" cy="430560"/>
        </a:xfrm>
        <a:prstGeom prst="roundRect">
          <a:avLst/>
        </a:prstGeom>
        <a:solidFill>
          <a:srgbClr val="009A6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Solutions for Commodities Markets (incl. Trading, Clearing, Settlement)</a:t>
          </a:r>
          <a:endParaRPr lang="en-US" sz="1500" b="1" kern="1200" dirty="0">
            <a:latin typeface="+mn-lt"/>
          </a:endParaRPr>
        </a:p>
      </dsp:txBody>
      <dsp:txXfrm>
        <a:off x="21018" y="3053369"/>
        <a:ext cx="5717332" cy="388524"/>
      </dsp:txXfrm>
    </dsp:sp>
    <dsp:sp modelId="{9BB495C6-608F-4658-BC7E-4BB94F675555}">
      <dsp:nvSpPr>
        <dsp:cNvPr id="0" name=""/>
        <dsp:cNvSpPr/>
      </dsp:nvSpPr>
      <dsp:spPr>
        <a:xfrm>
          <a:off x="0" y="3528212"/>
          <a:ext cx="5759368" cy="430560"/>
        </a:xfrm>
        <a:prstGeom prst="roundRect">
          <a:avLst/>
        </a:prstGeom>
        <a:solidFill>
          <a:srgbClr val="FFC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latin typeface="+mn-lt"/>
              <a:ea typeface="ＭＳ Ｐゴシック" pitchFamily="34" charset="-128"/>
              <a:cs typeface="Arial" pitchFamily="34" charset="0"/>
            </a:rPr>
            <a:t>Transaction Management Systems and STP-enablers</a:t>
          </a:r>
          <a:endParaRPr lang="en-US" sz="1600" b="1" kern="1200" dirty="0">
            <a:latin typeface="+mn-lt"/>
          </a:endParaRPr>
        </a:p>
      </dsp:txBody>
      <dsp:txXfrm>
        <a:off x="21018" y="3549230"/>
        <a:ext cx="5717332" cy="388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937E4-9F0B-43D0-B356-4A79F9B1396F}">
      <dsp:nvSpPr>
        <dsp:cNvPr id="0" name=""/>
        <dsp:cNvSpPr/>
      </dsp:nvSpPr>
      <dsp:spPr>
        <a:xfrm>
          <a:off x="0" y="1017"/>
          <a:ext cx="1920158" cy="645387"/>
        </a:xfrm>
        <a:prstGeom prst="roundRect">
          <a:avLst/>
        </a:prstGeom>
        <a:solidFill>
          <a:srgbClr val="0075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</a:rPr>
            <a:t>Number of servers depends on performance requirements &amp; organizational structure</a:t>
          </a:r>
          <a:endParaRPr lang="en-US" sz="1000" b="1" kern="1200" dirty="0">
            <a:latin typeface="+mn-lt"/>
          </a:endParaRPr>
        </a:p>
      </dsp:txBody>
      <dsp:txXfrm>
        <a:off x="31505" y="32522"/>
        <a:ext cx="1857148" cy="582377"/>
      </dsp:txXfrm>
    </dsp:sp>
    <dsp:sp modelId="{86A52473-8F56-4952-8EEC-3865CFAEBB51}">
      <dsp:nvSpPr>
        <dsp:cNvPr id="0" name=""/>
        <dsp:cNvSpPr/>
      </dsp:nvSpPr>
      <dsp:spPr>
        <a:xfrm>
          <a:off x="0" y="659595"/>
          <a:ext cx="1920158" cy="645387"/>
        </a:xfrm>
        <a:prstGeom prst="roundRect">
          <a:avLst/>
        </a:prstGeom>
        <a:solidFill>
          <a:srgbClr val="009A6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u="none" kern="1200" dirty="0" smtClean="0">
              <a:latin typeface="+mn-lt"/>
              <a:ea typeface="ＭＳ Ｐゴシック" pitchFamily="34" charset="-128"/>
              <a:cs typeface="Arial" pitchFamily="34" charset="0"/>
            </a:rPr>
            <a:t>Access servers can be accessed via single address (IP/DNS)</a:t>
          </a:r>
          <a:endParaRPr lang="en-US" sz="1000" b="0" u="none" kern="1200" dirty="0">
            <a:latin typeface="+mn-lt"/>
          </a:endParaRPr>
        </a:p>
      </dsp:txBody>
      <dsp:txXfrm>
        <a:off x="31505" y="691100"/>
        <a:ext cx="1857148" cy="582377"/>
      </dsp:txXfrm>
    </dsp:sp>
    <dsp:sp modelId="{D9792BAA-4935-490D-AF0C-4F5DAB182475}">
      <dsp:nvSpPr>
        <dsp:cNvPr id="0" name=""/>
        <dsp:cNvSpPr/>
      </dsp:nvSpPr>
      <dsp:spPr>
        <a:xfrm>
          <a:off x="0" y="1318173"/>
          <a:ext cx="1920158" cy="645387"/>
        </a:xfrm>
        <a:prstGeom prst="roundRect">
          <a:avLst/>
        </a:prstGeom>
        <a:solidFill>
          <a:srgbClr val="00B47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0" kern="1200" dirty="0" smtClean="0">
              <a:latin typeface="+mn-lt"/>
              <a:cs typeface="Arial" pitchFamily="34" charset="0"/>
            </a:rPr>
            <a:t>Transaction from participant automatically routed to proper application server if required</a:t>
          </a:r>
          <a:endParaRPr lang="en-US" sz="1000" b="1" kern="1200" dirty="0">
            <a:latin typeface="+mn-lt"/>
          </a:endParaRPr>
        </a:p>
      </dsp:txBody>
      <dsp:txXfrm>
        <a:off x="31505" y="1349678"/>
        <a:ext cx="1857148" cy="582377"/>
      </dsp:txXfrm>
    </dsp:sp>
    <dsp:sp modelId="{778AD3CC-67A1-4DF1-9A47-3521BEA95DC5}">
      <dsp:nvSpPr>
        <dsp:cNvPr id="0" name=""/>
        <dsp:cNvSpPr/>
      </dsp:nvSpPr>
      <dsp:spPr>
        <a:xfrm>
          <a:off x="0" y="1976751"/>
          <a:ext cx="1920158" cy="645387"/>
        </a:xfrm>
        <a:prstGeom prst="roundRect">
          <a:avLst/>
        </a:prstGeom>
        <a:solidFill>
          <a:srgbClr val="00A47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000" b="0" kern="1200" dirty="0" smtClean="0">
              <a:latin typeface="+mn-lt"/>
              <a:cs typeface="Arial" pitchFamily="34" charset="0"/>
            </a:rPr>
            <a:t>Information published by application servers in on-line mode (push notification)</a:t>
          </a:r>
          <a:endParaRPr lang="en-US" sz="1000" b="1" kern="1200" dirty="0">
            <a:latin typeface="+mn-lt"/>
          </a:endParaRPr>
        </a:p>
      </dsp:txBody>
      <dsp:txXfrm>
        <a:off x="31505" y="2008256"/>
        <a:ext cx="1857148" cy="582377"/>
      </dsp:txXfrm>
    </dsp:sp>
    <dsp:sp modelId="{31D1D9F0-D202-4B70-BCEF-7E239B62F422}">
      <dsp:nvSpPr>
        <dsp:cNvPr id="0" name=""/>
        <dsp:cNvSpPr/>
      </dsp:nvSpPr>
      <dsp:spPr>
        <a:xfrm>
          <a:off x="0" y="2636346"/>
          <a:ext cx="1920158" cy="645387"/>
        </a:xfrm>
        <a:prstGeom prst="roundRect">
          <a:avLst/>
        </a:prstGeom>
        <a:solidFill>
          <a:srgbClr val="00B47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</a:rPr>
            <a:t>Access servers can be accessed by external system, financial (bank &amp; non-bank ) and non-financial organization</a:t>
          </a:r>
          <a:endParaRPr lang="en-US" sz="1000" b="1" kern="1200" dirty="0">
            <a:latin typeface="+mn-lt"/>
          </a:endParaRPr>
        </a:p>
      </dsp:txBody>
      <dsp:txXfrm>
        <a:off x="31505" y="2667851"/>
        <a:ext cx="1857148" cy="582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pPr/>
              <a:t>10/17/17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1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TMS/X can fully simulate STPA/STPG, no human intervention is required for message exchange (send/receive) process</a:t>
            </a:r>
          </a:p>
          <a:p>
            <a:endParaRPr lang="en-US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 smtClean="0"/>
              <a:t>Manual transactions capturing (“maker-checker” is available)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 smtClean="0"/>
              <a:t>Reconciliation, Audit, Monitoring and Reporting facilities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 smtClean="0"/>
              <a:t>Built-in Monitoring facilities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Camel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3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1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038" y="498590"/>
            <a:ext cx="8541927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out footer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19451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722147" y="4410636"/>
            <a:ext cx="1699708" cy="732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498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99804" y="562064"/>
            <a:ext cx="8318131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8200074" y="190333"/>
            <a:ext cx="393655" cy="253480"/>
            <a:chOff x="6258192" y="2164972"/>
            <a:chExt cx="602756" cy="3881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7773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6747" y="2199387"/>
              <a:ext cx="301026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268479" y="2199387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68479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58192" y="2553096"/>
              <a:ext cx="602756" cy="0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63126" y="2164972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68479" y="2164972"/>
              <a:ext cx="297884" cy="356668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201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00823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480644"/>
            <a:ext cx="4040188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00823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80644"/>
            <a:ext cx="4041775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6" y="4547421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145936" y="4547421"/>
            <a:ext cx="942259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15383" y="1108871"/>
            <a:ext cx="4453731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9144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0300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www.bestppt.com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9144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793" y="130725"/>
            <a:ext cx="6096000" cy="3560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023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755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Date Placeholder 3"/>
          <p:cNvSpPr txBox="1">
            <a:spLocks/>
          </p:cNvSpPr>
          <p:nvPr userDrawn="1"/>
        </p:nvSpPr>
        <p:spPr>
          <a:xfrm>
            <a:off x="457200" y="47238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Raleway"/>
                <a:ea typeface="+mn-ea"/>
                <a:cs typeface="Raleway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 smtClean="0">
                <a:solidFill>
                  <a:srgbClr val="007550"/>
                </a:solidFill>
                <a:latin typeface="Calibri Light" panose="020F0302020204030204" pitchFamily="34" charset="0"/>
              </a:rPr>
              <a:t>www.cma.se</a:t>
            </a:r>
            <a:endParaRPr lang="en-US" sz="1200" b="1" i="0" dirty="0">
              <a:solidFill>
                <a:srgbClr val="00755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399804" y="562064"/>
            <a:ext cx="8318131" cy="0"/>
          </a:xfrm>
          <a:prstGeom prst="line">
            <a:avLst/>
          </a:prstGeom>
          <a:ln w="15875" cmpd="sng">
            <a:solidFill>
              <a:srgbClr val="0075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grigory.CMA-MOSCOW\Desktop\CMA 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42" y="183458"/>
            <a:ext cx="855058" cy="2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  <p:sldLayoutId id="21474836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Raleway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20" Type="http://schemas.openxmlformats.org/officeDocument/2006/relationships/oleObject" Target="../embeddings/oleObject20.bin"/><Relationship Id="rId21" Type="http://schemas.openxmlformats.org/officeDocument/2006/relationships/diagramData" Target="../diagrams/data2.xml"/><Relationship Id="rId22" Type="http://schemas.openxmlformats.org/officeDocument/2006/relationships/diagramLayout" Target="../diagrams/layout2.xml"/><Relationship Id="rId23" Type="http://schemas.openxmlformats.org/officeDocument/2006/relationships/diagramQuickStyle" Target="../diagrams/quickStyle2.xml"/><Relationship Id="rId24" Type="http://schemas.openxmlformats.org/officeDocument/2006/relationships/diagramColors" Target="../diagrams/colors2.xml"/><Relationship Id="rId25" Type="http://schemas.microsoft.com/office/2007/relationships/diagramDrawing" Target="../diagrams/drawing2.xml"/><Relationship Id="rId10" Type="http://schemas.openxmlformats.org/officeDocument/2006/relationships/oleObject" Target="../embeddings/oleObject10.bin"/><Relationship Id="rId11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7" Type="http://schemas.openxmlformats.org/officeDocument/2006/relationships/oleObject" Target="../embeddings/oleObject17.bin"/><Relationship Id="rId18" Type="http://schemas.openxmlformats.org/officeDocument/2006/relationships/oleObject" Target="../embeddings/oleObject18.bin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oleObject" Target="../embeddings/oleObject1.bin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2.bin"/><Relationship Id="rId15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" y="16607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Triangle 36"/>
          <p:cNvSpPr/>
          <p:nvPr/>
        </p:nvSpPr>
        <p:spPr>
          <a:xfrm rot="5400000">
            <a:off x="3574213" y="-3574213"/>
            <a:ext cx="1995577" cy="9144000"/>
          </a:xfrm>
          <a:prstGeom prst="rtTriangl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rot="5400000">
            <a:off x="3466149" y="-3466149"/>
            <a:ext cx="1931671" cy="886396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-3" y="3541778"/>
            <a:ext cx="9144003" cy="1601721"/>
          </a:xfrm>
          <a:custGeom>
            <a:avLst/>
            <a:gdLst>
              <a:gd name="connsiteX0" fmla="*/ 9144002 w 9144003"/>
              <a:gd name="connsiteY0" fmla="*/ 0 h 1737360"/>
              <a:gd name="connsiteX1" fmla="*/ 9144002 w 9144003"/>
              <a:gd name="connsiteY1" fmla="*/ 935355 h 1737360"/>
              <a:gd name="connsiteX2" fmla="*/ 9144003 w 9144003"/>
              <a:gd name="connsiteY2" fmla="*/ 935355 h 1737360"/>
              <a:gd name="connsiteX3" fmla="*/ 9144003 w 9144003"/>
              <a:gd name="connsiteY3" fmla="*/ 1737360 h 1737360"/>
              <a:gd name="connsiteX4" fmla="*/ 1 w 9144003"/>
              <a:gd name="connsiteY4" fmla="*/ 1737360 h 1737360"/>
              <a:gd name="connsiteX5" fmla="*/ 1 w 9144003"/>
              <a:gd name="connsiteY5" fmla="*/ 935356 h 1737360"/>
              <a:gd name="connsiteX6" fmla="*/ 0 w 9144003"/>
              <a:gd name="connsiteY6" fmla="*/ 935356 h 1737360"/>
              <a:gd name="connsiteX7" fmla="*/ 1 w 9144003"/>
              <a:gd name="connsiteY7" fmla="*/ 935356 h 1737360"/>
              <a:gd name="connsiteX8" fmla="*/ 1 w 9144003"/>
              <a:gd name="connsiteY8" fmla="*/ 935355 h 1737360"/>
              <a:gd name="connsiteX9" fmla="*/ 5 w 9144003"/>
              <a:gd name="connsiteY9" fmla="*/ 935355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3" h="1737360">
                <a:moveTo>
                  <a:pt x="9144002" y="0"/>
                </a:moveTo>
                <a:lnTo>
                  <a:pt x="9144002" y="935355"/>
                </a:lnTo>
                <a:lnTo>
                  <a:pt x="9144003" y="935355"/>
                </a:lnTo>
                <a:lnTo>
                  <a:pt x="9144003" y="1737360"/>
                </a:lnTo>
                <a:lnTo>
                  <a:pt x="1" y="1737360"/>
                </a:lnTo>
                <a:lnTo>
                  <a:pt x="1" y="935356"/>
                </a:lnTo>
                <a:lnTo>
                  <a:pt x="0" y="935356"/>
                </a:lnTo>
                <a:lnTo>
                  <a:pt x="1" y="935356"/>
                </a:lnTo>
                <a:lnTo>
                  <a:pt x="1" y="935355"/>
                </a:lnTo>
                <a:lnTo>
                  <a:pt x="5" y="935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21272" y="4242750"/>
            <a:ext cx="829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smtClean="0">
                <a:latin typeface="+mj-lt"/>
                <a:cs typeface="Raleway"/>
              </a:rPr>
              <a:t>Построение </a:t>
            </a:r>
            <a:r>
              <a:rPr lang="ru-RU" sz="2800" b="1" dirty="0" smtClean="0">
                <a:latin typeface="+mj-lt"/>
                <a:cs typeface="Raleway"/>
              </a:rPr>
              <a:t>защищенной </a:t>
            </a:r>
            <a:r>
              <a:rPr lang="ru-RU" sz="2800" b="1" smtClean="0">
                <a:latin typeface="+mj-lt"/>
                <a:cs typeface="Raleway"/>
              </a:rPr>
              <a:t>финансовой экосистемы</a:t>
            </a:r>
            <a:endParaRPr lang="en-US" sz="2800" b="1" dirty="0">
              <a:latin typeface="+mj-lt"/>
              <a:cs typeface="Raleway"/>
            </a:endParaRPr>
          </a:p>
        </p:txBody>
      </p:sp>
      <p:pic>
        <p:nvPicPr>
          <p:cNvPr id="3074" name="Picture 2" descr="C:\Users\grigory.CMA-MOSCOW\Desktop\CMA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52" y="305629"/>
            <a:ext cx="1270091" cy="37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02969" y="4711499"/>
            <a:ext cx="56963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+mj-lt"/>
                <a:cs typeface="Raleway"/>
              </a:rPr>
              <a:t>2</a:t>
            </a:r>
            <a:r>
              <a:rPr lang="ru-RU" sz="1400" b="1" dirty="0" smtClean="0">
                <a:latin typeface="+mj-lt"/>
                <a:cs typeface="Raleway"/>
              </a:rPr>
              <a:t>0</a:t>
            </a:r>
            <a:r>
              <a:rPr lang="en-US" sz="1400" b="1" dirty="0" smtClean="0">
                <a:latin typeface="+mj-lt"/>
                <a:cs typeface="Raleway"/>
              </a:rPr>
              <a:t>.</a:t>
            </a:r>
            <a:r>
              <a:rPr lang="ru-RU" sz="1400" b="1" dirty="0" smtClean="0">
                <a:latin typeface="+mj-lt"/>
                <a:cs typeface="Raleway"/>
              </a:rPr>
              <a:t>10</a:t>
            </a:r>
            <a:r>
              <a:rPr lang="en-US" sz="1400" b="1" dirty="0" smtClean="0">
                <a:latin typeface="+mj-lt"/>
                <a:cs typeface="Raleway"/>
              </a:rPr>
              <a:t>.2017</a:t>
            </a:r>
            <a:endParaRPr lang="en-US" sz="1400" b="1" dirty="0">
              <a:latin typeface="+mj-lt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63317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2495181" y="3435290"/>
            <a:ext cx="5999743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43" tIns="38972" rIns="77943" bIns="3897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altLang="en-US" b="0" dirty="0" smtClean="0"/>
          </a:p>
          <a:p>
            <a:pPr>
              <a:defRPr/>
            </a:pPr>
            <a:endParaRPr lang="fr-FR" altLang="en-US" b="0" dirty="0" smtClean="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2495181" y="3435290"/>
            <a:ext cx="5999743" cy="11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43" tIns="38972" rIns="77943" bIns="38972"/>
          <a:lstStyle>
            <a:lvl1pPr algn="l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endParaRPr lang="fr-FR" altLang="en-US" sz="2000">
              <a:solidFill>
                <a:srgbClr val="000000"/>
              </a:solidFill>
              <a:latin typeface="TradeGothic Bold"/>
            </a:endParaRPr>
          </a:p>
          <a:p>
            <a:pPr algn="ctr">
              <a:buFontTx/>
              <a:buNone/>
            </a:pPr>
            <a:endParaRPr lang="fr-FR" altLang="en-US" sz="2000">
              <a:solidFill>
                <a:srgbClr val="000000"/>
              </a:solidFill>
              <a:latin typeface="TradeGothic Bold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3120383" y="1574772"/>
            <a:ext cx="11544745" cy="6858243"/>
          </a:xfrm>
          <a:prstGeom prst="blockArc">
            <a:avLst>
              <a:gd name="adj1" fmla="val 10799132"/>
              <a:gd name="adj2" fmla="val 16234416"/>
              <a:gd name="adj3" fmla="val 13011"/>
            </a:avLst>
          </a:prstGeom>
          <a:solidFill>
            <a:schemeClr val="accent5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4130107" y="2499078"/>
            <a:ext cx="9541111" cy="5152700"/>
          </a:xfrm>
          <a:prstGeom prst="blockArc">
            <a:avLst>
              <a:gd name="adj1" fmla="val 10830305"/>
              <a:gd name="adj2" fmla="val 16211044"/>
              <a:gd name="adj3" fmla="val 25065"/>
            </a:avLst>
          </a:prstGeom>
          <a:solidFill>
            <a:schemeClr val="accent3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5511181" y="3838204"/>
            <a:ext cx="6761817" cy="2563534"/>
          </a:xfrm>
          <a:prstGeom prst="blockArc">
            <a:avLst>
              <a:gd name="adj1" fmla="val 10872174"/>
              <a:gd name="adj2" fmla="val 16204999"/>
              <a:gd name="adj3" fmla="val 32402"/>
            </a:avLst>
          </a:prstGeom>
          <a:solidFill>
            <a:schemeClr val="accent1">
              <a:lumMod val="20000"/>
              <a:lumOff val="8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 rot="19932588">
            <a:off x="5966542" y="3940777"/>
            <a:ext cx="2322545" cy="1109555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5259787" y="3783843"/>
          <a:ext cx="502788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Visio" r:id="rId3" imgW="545281" imgH="741238" progId="Visio.Drawing.11">
                  <p:embed/>
                </p:oleObj>
              </mc:Choice>
              <mc:Fallback>
                <p:oleObj name="Visio" r:id="rId3" imgW="545281" imgH="74123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9787" y="3783843"/>
                        <a:ext cx="502788" cy="55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flipV="1">
            <a:off x="8124230" y="728403"/>
            <a:ext cx="0" cy="41584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53724" y="3946411"/>
            <a:ext cx="930863" cy="694258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b="1" dirty="0" smtClean="0"/>
              <a:t>1st Tier</a:t>
            </a:r>
            <a:endParaRPr lang="en-US" sz="1000" b="1" dirty="0"/>
          </a:p>
          <a:p>
            <a:pPr algn="ctr"/>
            <a:endParaRPr lang="en-US" sz="1000" u="sng" dirty="0"/>
          </a:p>
          <a:p>
            <a:pPr algn="ctr"/>
            <a:r>
              <a:rPr lang="en-US" sz="1000" dirty="0"/>
              <a:t>Application </a:t>
            </a:r>
            <a:r>
              <a:rPr lang="en-US" sz="1000" dirty="0" smtClean="0"/>
              <a:t>Servers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037021" y="845774"/>
            <a:ext cx="1021928" cy="540370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Participants,</a:t>
            </a:r>
          </a:p>
          <a:p>
            <a:pPr algn="ctr"/>
            <a:r>
              <a:rPr lang="en-US" sz="1000" dirty="0" smtClean="0"/>
              <a:t>External Systems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8121121" y="2803659"/>
            <a:ext cx="833713" cy="694258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b="1" dirty="0" smtClean="0"/>
              <a:t>2nd Tier</a:t>
            </a:r>
            <a:endParaRPr lang="en-US" sz="1000" b="1" dirty="0"/>
          </a:p>
          <a:p>
            <a:pPr algn="ctr"/>
            <a:endParaRPr lang="en-US" sz="1000" u="sng" dirty="0"/>
          </a:p>
          <a:p>
            <a:pPr algn="ctr"/>
            <a:r>
              <a:rPr lang="en-US" sz="1000" dirty="0"/>
              <a:t>Servers (</a:t>
            </a:r>
            <a:r>
              <a:rPr lang="en-US" sz="1000" dirty="0" smtClean="0"/>
              <a:t>Routers)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19963" y="1680255"/>
            <a:ext cx="689501" cy="694258"/>
          </a:xfrm>
          <a:prstGeom prst="rect">
            <a:avLst/>
          </a:prstGeom>
        </p:spPr>
        <p:txBody>
          <a:bodyPr wrap="square" lIns="77943" tIns="38972" rIns="77943" bIns="38972">
            <a:spAutoFit/>
          </a:bodyPr>
          <a:lstStyle/>
          <a:p>
            <a:pPr algn="ctr"/>
            <a:r>
              <a:rPr lang="en-US" sz="1000" b="1" dirty="0" smtClean="0"/>
              <a:t>3rd Tier</a:t>
            </a:r>
            <a:endParaRPr lang="en-US" sz="1000" b="1" dirty="0"/>
          </a:p>
          <a:p>
            <a:pPr algn="ctr"/>
            <a:endParaRPr lang="en-US" sz="1000" u="sng" dirty="0"/>
          </a:p>
          <a:p>
            <a:pPr algn="ctr"/>
            <a:r>
              <a:rPr lang="en-US" sz="1000" dirty="0"/>
              <a:t>Access Servers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/>
          </p:nvPr>
        </p:nvGraphicFramePr>
        <p:xfrm>
          <a:off x="6951912" y="2679263"/>
          <a:ext cx="502789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Visio" r:id="rId5" imgW="545281" imgH="741238" progId="Visio.Drawing.11">
                  <p:embed/>
                </p:oleObj>
              </mc:Choice>
              <mc:Fallback>
                <p:oleObj name="Visio" r:id="rId5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912" y="2679263"/>
                        <a:ext cx="502789" cy="556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6088481" y="3223710"/>
          <a:ext cx="502789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Visio" r:id="rId6" imgW="545281" imgH="741238" progId="Visio.Drawing.11">
                  <p:embed/>
                </p:oleObj>
              </mc:Choice>
              <mc:Fallback>
                <p:oleObj name="Visio" r:id="rId6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481" y="3223710"/>
                        <a:ext cx="502789" cy="556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4144013" y="3251322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Visio" r:id="rId7" imgW="545281" imgH="741238" progId="Visio.Drawing.11">
                  <p:embed/>
                </p:oleObj>
              </mc:Choice>
              <mc:Fallback>
                <p:oleObj name="Visio" r:id="rId7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013" y="3251322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/>
          </p:nvPr>
        </p:nvGraphicFramePr>
        <p:xfrm>
          <a:off x="5989639" y="2171739"/>
          <a:ext cx="378190" cy="417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Visio" r:id="rId8" imgW="545281" imgH="741238" progId="Visio.Drawing.11">
                  <p:embed/>
                </p:oleObj>
              </mc:Choice>
              <mc:Fallback>
                <p:oleObj name="Visio" r:id="rId8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9" y="2171739"/>
                        <a:ext cx="378190" cy="417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Прямая со стрелкой 80"/>
          <p:cNvCxnSpPr>
            <a:stCxn id="222" idx="3"/>
          </p:cNvCxnSpPr>
          <p:nvPr/>
        </p:nvCxnSpPr>
        <p:spPr>
          <a:xfrm>
            <a:off x="3653604" y="2093724"/>
            <a:ext cx="1016055" cy="495924"/>
          </a:xfrm>
          <a:prstGeom prst="straightConnector1">
            <a:avLst/>
          </a:prstGeom>
          <a:ln w="9525" cmpd="sng">
            <a:solidFill>
              <a:srgbClr val="007635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>
            <a:spLocks noGrp="1"/>
          </p:cNvSpPr>
          <p:nvPr>
            <p:ph type="title"/>
          </p:nvPr>
        </p:nvSpPr>
        <p:spPr>
          <a:xfrm>
            <a:off x="447793" y="130723"/>
            <a:ext cx="6096000" cy="356085"/>
          </a:xfrm>
        </p:spPr>
        <p:txBody>
          <a:bodyPr/>
          <a:lstStyle/>
          <a:p>
            <a:r>
              <a:rPr lang="en-US" dirty="0" smtClean="0"/>
              <a:t>Unified Engine to build a solution</a:t>
            </a:r>
            <a:endParaRPr lang="en-US" dirty="0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/>
          </p:nvPr>
        </p:nvGraphicFramePr>
        <p:xfrm>
          <a:off x="7428371" y="3830968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Visio" r:id="rId9" imgW="545281" imgH="741238" progId="Visio.Drawing.11">
                  <p:embed/>
                </p:oleObj>
              </mc:Choice>
              <mc:Fallback>
                <p:oleObj name="Visio" r:id="rId9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371" y="3830968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46"/>
          <p:cNvGraphicFramePr>
            <a:graphicFrameLocks noChangeAspect="1"/>
          </p:cNvGraphicFramePr>
          <p:nvPr>
            <p:extLst/>
          </p:nvPr>
        </p:nvGraphicFramePr>
        <p:xfrm>
          <a:off x="7019630" y="4271723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Visio" r:id="rId10" imgW="545281" imgH="741238" progId="Visio.Drawing.11">
                  <p:embed/>
                </p:oleObj>
              </mc:Choice>
              <mc:Fallback>
                <p:oleObj name="Visio" r:id="rId10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630" y="4271723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46"/>
          <p:cNvGraphicFramePr>
            <a:graphicFrameLocks noChangeAspect="1"/>
          </p:cNvGraphicFramePr>
          <p:nvPr>
            <p:extLst/>
          </p:nvPr>
        </p:nvGraphicFramePr>
        <p:xfrm>
          <a:off x="6519851" y="4594863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Visio" r:id="rId11" imgW="545281" imgH="741238" progId="Visio.Drawing.11">
                  <p:embed/>
                </p:oleObj>
              </mc:Choice>
              <mc:Fallback>
                <p:oleObj name="Visio" r:id="rId11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51" y="4594863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Прямая со стрелкой 28"/>
          <p:cNvCxnSpPr>
            <a:stCxn id="47" idx="0"/>
            <a:endCxn id="22" idx="2"/>
          </p:cNvCxnSpPr>
          <p:nvPr/>
        </p:nvCxnSpPr>
        <p:spPr>
          <a:xfrm flipH="1" flipV="1">
            <a:off x="7203306" y="3235285"/>
            <a:ext cx="436186" cy="595683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28"/>
          <p:cNvCxnSpPr>
            <a:stCxn id="77" idx="1"/>
            <a:endCxn id="10" idx="2"/>
          </p:cNvCxnSpPr>
          <p:nvPr/>
        </p:nvCxnSpPr>
        <p:spPr>
          <a:xfrm flipH="1" flipV="1">
            <a:off x="5511181" y="4339865"/>
            <a:ext cx="1008670" cy="500452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Объект 9"/>
          <p:cNvGraphicFramePr>
            <a:graphicFrameLocks noChangeAspect="1"/>
          </p:cNvGraphicFramePr>
          <p:nvPr>
            <p:extLst/>
          </p:nvPr>
        </p:nvGraphicFramePr>
        <p:xfrm>
          <a:off x="4480783" y="4380098"/>
          <a:ext cx="502788" cy="556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Visio" r:id="rId12" imgW="545281" imgH="741238" progId="Visio.Drawing.11">
                  <p:embed/>
                </p:oleObj>
              </mc:Choice>
              <mc:Fallback>
                <p:oleObj name="Visio" r:id="rId12" imgW="545281" imgH="74123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0783" y="4380098"/>
                        <a:ext cx="502788" cy="556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1" name="Прямая со стрелкой 28"/>
          <p:cNvCxnSpPr>
            <a:stCxn id="69" idx="1"/>
            <a:endCxn id="89" idx="3"/>
          </p:cNvCxnSpPr>
          <p:nvPr/>
        </p:nvCxnSpPr>
        <p:spPr>
          <a:xfrm flipH="1">
            <a:off x="4983571" y="4517177"/>
            <a:ext cx="2036059" cy="140932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28"/>
          <p:cNvCxnSpPr>
            <a:stCxn id="77" idx="1"/>
            <a:endCxn id="89" idx="3"/>
          </p:cNvCxnSpPr>
          <p:nvPr/>
        </p:nvCxnSpPr>
        <p:spPr>
          <a:xfrm flipH="1" flipV="1">
            <a:off x="4983571" y="4658109"/>
            <a:ext cx="1536280" cy="182208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28"/>
          <p:cNvCxnSpPr>
            <a:stCxn id="89" idx="0"/>
            <a:endCxn id="36" idx="3"/>
          </p:cNvCxnSpPr>
          <p:nvPr/>
        </p:nvCxnSpPr>
        <p:spPr>
          <a:xfrm flipH="1" flipV="1">
            <a:off x="4521766" y="3460195"/>
            <a:ext cx="210411" cy="919903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28"/>
          <p:cNvCxnSpPr>
            <a:stCxn id="47" idx="1"/>
            <a:endCxn id="89" idx="3"/>
          </p:cNvCxnSpPr>
          <p:nvPr/>
        </p:nvCxnSpPr>
        <p:spPr>
          <a:xfrm flipH="1">
            <a:off x="4983571" y="4076422"/>
            <a:ext cx="2444800" cy="581687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28"/>
          <p:cNvCxnSpPr>
            <a:stCxn id="69" idx="1"/>
            <a:endCxn id="10" idx="2"/>
          </p:cNvCxnSpPr>
          <p:nvPr/>
        </p:nvCxnSpPr>
        <p:spPr>
          <a:xfrm flipH="1" flipV="1">
            <a:off x="5511181" y="4339865"/>
            <a:ext cx="1508449" cy="177312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28"/>
          <p:cNvCxnSpPr>
            <a:stCxn id="69" idx="0"/>
            <a:endCxn id="24" idx="2"/>
          </p:cNvCxnSpPr>
          <p:nvPr/>
        </p:nvCxnSpPr>
        <p:spPr>
          <a:xfrm flipH="1" flipV="1">
            <a:off x="6339875" y="3779732"/>
            <a:ext cx="890876" cy="491991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28"/>
          <p:cNvCxnSpPr>
            <a:stCxn id="77" idx="0"/>
            <a:endCxn id="24" idx="2"/>
          </p:cNvCxnSpPr>
          <p:nvPr/>
        </p:nvCxnSpPr>
        <p:spPr>
          <a:xfrm flipH="1" flipV="1">
            <a:off x="6339875" y="3779732"/>
            <a:ext cx="391097" cy="815131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28"/>
          <p:cNvCxnSpPr>
            <a:stCxn id="47" idx="1"/>
            <a:endCxn id="24" idx="2"/>
          </p:cNvCxnSpPr>
          <p:nvPr/>
        </p:nvCxnSpPr>
        <p:spPr>
          <a:xfrm flipH="1" flipV="1">
            <a:off x="6339875" y="3779732"/>
            <a:ext cx="1088496" cy="296690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28"/>
          <p:cNvCxnSpPr>
            <a:stCxn id="69" idx="0"/>
            <a:endCxn id="22" idx="2"/>
          </p:cNvCxnSpPr>
          <p:nvPr/>
        </p:nvCxnSpPr>
        <p:spPr>
          <a:xfrm flipH="1" flipV="1">
            <a:off x="7203306" y="3235285"/>
            <a:ext cx="27445" cy="1036438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28"/>
          <p:cNvCxnSpPr>
            <a:stCxn id="77" idx="0"/>
            <a:endCxn id="22" idx="2"/>
          </p:cNvCxnSpPr>
          <p:nvPr/>
        </p:nvCxnSpPr>
        <p:spPr>
          <a:xfrm flipV="1">
            <a:off x="6730972" y="3235285"/>
            <a:ext cx="472334" cy="1359578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28"/>
          <p:cNvCxnSpPr>
            <a:stCxn id="10" idx="1"/>
            <a:endCxn id="36" idx="3"/>
          </p:cNvCxnSpPr>
          <p:nvPr/>
        </p:nvCxnSpPr>
        <p:spPr>
          <a:xfrm flipH="1" flipV="1">
            <a:off x="4521766" y="3460195"/>
            <a:ext cx="738021" cy="601659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28"/>
          <p:cNvCxnSpPr>
            <a:stCxn id="24" idx="1"/>
            <a:endCxn id="36" idx="3"/>
          </p:cNvCxnSpPr>
          <p:nvPr/>
        </p:nvCxnSpPr>
        <p:spPr>
          <a:xfrm flipH="1" flipV="1">
            <a:off x="4521766" y="3460195"/>
            <a:ext cx="1566715" cy="41526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28"/>
          <p:cNvCxnSpPr>
            <a:stCxn id="22" idx="1"/>
            <a:endCxn id="36" idx="3"/>
          </p:cNvCxnSpPr>
          <p:nvPr/>
        </p:nvCxnSpPr>
        <p:spPr>
          <a:xfrm flipH="1">
            <a:off x="4521766" y="2957274"/>
            <a:ext cx="2430146" cy="502921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" name="Объект 35"/>
          <p:cNvGraphicFramePr>
            <a:graphicFrameLocks noChangeAspect="1"/>
          </p:cNvGraphicFramePr>
          <p:nvPr>
            <p:extLst/>
          </p:nvPr>
        </p:nvGraphicFramePr>
        <p:xfrm>
          <a:off x="5076743" y="2501756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Visio" r:id="rId13" imgW="545281" imgH="741238" progId="Visio.Drawing.11">
                  <p:embed/>
                </p:oleObj>
              </mc:Choice>
              <mc:Fallback>
                <p:oleObj name="Visio" r:id="rId13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743" y="2501756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8" name="Прямая со стрелкой 28"/>
          <p:cNvCxnSpPr>
            <a:stCxn id="22" idx="1"/>
            <a:endCxn id="157" idx="2"/>
          </p:cNvCxnSpPr>
          <p:nvPr/>
        </p:nvCxnSpPr>
        <p:spPr>
          <a:xfrm flipH="1" flipV="1">
            <a:off x="5265619" y="2919503"/>
            <a:ext cx="1686293" cy="37771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28"/>
          <p:cNvCxnSpPr>
            <a:stCxn id="24" idx="1"/>
            <a:endCxn id="157" idx="2"/>
          </p:cNvCxnSpPr>
          <p:nvPr/>
        </p:nvCxnSpPr>
        <p:spPr>
          <a:xfrm flipH="1" flipV="1">
            <a:off x="5265619" y="2919503"/>
            <a:ext cx="822862" cy="582218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28"/>
          <p:cNvCxnSpPr>
            <a:stCxn id="10" idx="0"/>
            <a:endCxn id="157" idx="2"/>
          </p:cNvCxnSpPr>
          <p:nvPr/>
        </p:nvCxnSpPr>
        <p:spPr>
          <a:xfrm flipH="1" flipV="1">
            <a:off x="5265619" y="2919503"/>
            <a:ext cx="245562" cy="864340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28"/>
          <p:cNvCxnSpPr>
            <a:stCxn id="89" idx="0"/>
            <a:endCxn id="157" idx="2"/>
          </p:cNvCxnSpPr>
          <p:nvPr/>
        </p:nvCxnSpPr>
        <p:spPr>
          <a:xfrm flipV="1">
            <a:off x="4732177" y="2919503"/>
            <a:ext cx="533442" cy="1460595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28"/>
          <p:cNvCxnSpPr>
            <a:stCxn id="22" idx="1"/>
            <a:endCxn id="42" idx="2"/>
          </p:cNvCxnSpPr>
          <p:nvPr/>
        </p:nvCxnSpPr>
        <p:spPr>
          <a:xfrm flipH="1" flipV="1">
            <a:off x="6178734" y="2589648"/>
            <a:ext cx="773178" cy="367626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28"/>
          <p:cNvCxnSpPr>
            <a:stCxn id="24" idx="0"/>
            <a:endCxn id="42" idx="2"/>
          </p:cNvCxnSpPr>
          <p:nvPr/>
        </p:nvCxnSpPr>
        <p:spPr>
          <a:xfrm flipH="1" flipV="1">
            <a:off x="6178734" y="2589648"/>
            <a:ext cx="161141" cy="634062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28"/>
          <p:cNvCxnSpPr>
            <a:stCxn id="10" idx="0"/>
            <a:endCxn id="42" idx="2"/>
          </p:cNvCxnSpPr>
          <p:nvPr/>
        </p:nvCxnSpPr>
        <p:spPr>
          <a:xfrm flipV="1">
            <a:off x="5511181" y="2589648"/>
            <a:ext cx="667553" cy="1194195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28"/>
          <p:cNvCxnSpPr>
            <a:stCxn id="89" idx="0"/>
            <a:endCxn id="42" idx="2"/>
          </p:cNvCxnSpPr>
          <p:nvPr/>
        </p:nvCxnSpPr>
        <p:spPr>
          <a:xfrm flipV="1">
            <a:off x="4732177" y="2589648"/>
            <a:ext cx="1446557" cy="1790450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Объект 35"/>
          <p:cNvGraphicFramePr>
            <a:graphicFrameLocks noChangeAspect="1"/>
          </p:cNvGraphicFramePr>
          <p:nvPr>
            <p:extLst/>
          </p:nvPr>
        </p:nvGraphicFramePr>
        <p:xfrm>
          <a:off x="3613134" y="3975178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Visio" r:id="rId14" imgW="545281" imgH="741238" progId="Visio.Drawing.11">
                  <p:embed/>
                </p:oleObj>
              </mc:Choice>
              <mc:Fallback>
                <p:oleObj name="Visio" r:id="rId14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34" y="3975178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Объект 35"/>
          <p:cNvGraphicFramePr>
            <a:graphicFrameLocks noChangeAspect="1"/>
          </p:cNvGraphicFramePr>
          <p:nvPr>
            <p:extLst/>
          </p:nvPr>
        </p:nvGraphicFramePr>
        <p:xfrm>
          <a:off x="7280425" y="1897918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Visio" r:id="rId15" imgW="545281" imgH="741238" progId="Visio.Drawing.11">
                  <p:embed/>
                </p:oleObj>
              </mc:Choice>
              <mc:Fallback>
                <p:oleObj name="Visio" r:id="rId15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425" y="1897918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1" name="Прямая со стрелкой 80"/>
          <p:cNvCxnSpPr>
            <a:stCxn id="210" idx="3"/>
          </p:cNvCxnSpPr>
          <p:nvPr/>
        </p:nvCxnSpPr>
        <p:spPr>
          <a:xfrm>
            <a:off x="2938049" y="2991357"/>
            <a:ext cx="898688" cy="295178"/>
          </a:xfrm>
          <a:prstGeom prst="straightConnector1">
            <a:avLst/>
          </a:prstGeom>
          <a:ln w="9525" cmpd="sng">
            <a:solidFill>
              <a:srgbClr val="007635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80"/>
          <p:cNvCxnSpPr>
            <a:stCxn id="226" idx="2"/>
          </p:cNvCxnSpPr>
          <p:nvPr/>
        </p:nvCxnSpPr>
        <p:spPr>
          <a:xfrm>
            <a:off x="5717607" y="1513182"/>
            <a:ext cx="358092" cy="476179"/>
          </a:xfrm>
          <a:prstGeom prst="straightConnector1">
            <a:avLst/>
          </a:prstGeom>
          <a:ln w="9525" cmpd="sng">
            <a:solidFill>
              <a:srgbClr val="007635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80"/>
          <p:cNvCxnSpPr>
            <a:stCxn id="224" idx="2"/>
          </p:cNvCxnSpPr>
          <p:nvPr/>
        </p:nvCxnSpPr>
        <p:spPr>
          <a:xfrm>
            <a:off x="4856811" y="1787184"/>
            <a:ext cx="544030" cy="438027"/>
          </a:xfrm>
          <a:prstGeom prst="straightConnector1">
            <a:avLst/>
          </a:prstGeom>
          <a:ln w="9525" cmpd="sng">
            <a:solidFill>
              <a:srgbClr val="007635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0" name="Объект 35"/>
          <p:cNvGraphicFramePr>
            <a:graphicFrameLocks noChangeAspect="1"/>
          </p:cNvGraphicFramePr>
          <p:nvPr>
            <p:extLst/>
          </p:nvPr>
        </p:nvGraphicFramePr>
        <p:xfrm>
          <a:off x="2560296" y="2782484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Visio" r:id="rId16" imgW="545281" imgH="741238" progId="Visio.Drawing.11">
                  <p:embed/>
                </p:oleObj>
              </mc:Choice>
              <mc:Fallback>
                <p:oleObj name="Visio" r:id="rId16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296" y="2782484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Облако 8"/>
          <p:cNvSpPr/>
          <p:nvPr/>
        </p:nvSpPr>
        <p:spPr>
          <a:xfrm>
            <a:off x="1578860" y="4501969"/>
            <a:ext cx="1095920" cy="52132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SWIFT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4" name="Облако 8"/>
          <p:cNvSpPr/>
          <p:nvPr/>
        </p:nvSpPr>
        <p:spPr>
          <a:xfrm>
            <a:off x="499300" y="4036578"/>
            <a:ext cx="1533051" cy="52132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International Settlement</a:t>
            </a:r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215" name="Прямая со стрелкой 28"/>
          <p:cNvCxnSpPr>
            <a:stCxn id="89" idx="1"/>
            <a:endCxn id="213" idx="0"/>
          </p:cNvCxnSpPr>
          <p:nvPr/>
        </p:nvCxnSpPr>
        <p:spPr>
          <a:xfrm flipH="1">
            <a:off x="2673867" y="4658109"/>
            <a:ext cx="1806916" cy="104523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 стрелкой 28"/>
          <p:cNvCxnSpPr>
            <a:stCxn id="89" idx="1"/>
            <a:endCxn id="214" idx="0"/>
          </p:cNvCxnSpPr>
          <p:nvPr/>
        </p:nvCxnSpPr>
        <p:spPr>
          <a:xfrm flipH="1" flipV="1">
            <a:off x="2031073" y="4297241"/>
            <a:ext cx="2449710" cy="360868"/>
          </a:xfrm>
          <a:prstGeom prst="straightConnector1">
            <a:avLst/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2224841" y="3180781"/>
            <a:ext cx="1021928" cy="386482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External System</a:t>
            </a:r>
            <a:br>
              <a:rPr lang="en-US" sz="1000" dirty="0" smtClean="0"/>
            </a:br>
            <a:r>
              <a:rPr lang="en-US" sz="1000" dirty="0" smtClean="0"/>
              <a:t>(Comm. Bank)</a:t>
            </a:r>
            <a:endParaRPr lang="en-US" sz="1000" dirty="0"/>
          </a:p>
        </p:txBody>
      </p:sp>
      <p:graphicFrame>
        <p:nvGraphicFramePr>
          <p:cNvPr id="222" name="Объект 35"/>
          <p:cNvGraphicFramePr>
            <a:graphicFrameLocks noChangeAspect="1"/>
          </p:cNvGraphicFramePr>
          <p:nvPr>
            <p:extLst/>
          </p:nvPr>
        </p:nvGraphicFramePr>
        <p:xfrm>
          <a:off x="3275851" y="1884851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Visio" r:id="rId17" imgW="545281" imgH="741238" progId="Visio.Drawing.11">
                  <p:embed/>
                </p:oleObj>
              </mc:Choice>
              <mc:Fallback>
                <p:oleObj name="Visio" r:id="rId17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1" y="1884851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TextBox 222"/>
          <p:cNvSpPr txBox="1"/>
          <p:nvPr/>
        </p:nvSpPr>
        <p:spPr>
          <a:xfrm>
            <a:off x="2940396" y="2283148"/>
            <a:ext cx="1021928" cy="386482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External System</a:t>
            </a:r>
            <a:br>
              <a:rPr lang="en-US" sz="1000" dirty="0" smtClean="0"/>
            </a:br>
            <a:r>
              <a:rPr lang="en-US" sz="1000" dirty="0" smtClean="0"/>
              <a:t>(Government)</a:t>
            </a:r>
            <a:endParaRPr lang="en-US" sz="1000" dirty="0"/>
          </a:p>
        </p:txBody>
      </p:sp>
      <p:graphicFrame>
        <p:nvGraphicFramePr>
          <p:cNvPr id="224" name="Объект 35"/>
          <p:cNvGraphicFramePr>
            <a:graphicFrameLocks noChangeAspect="1"/>
          </p:cNvGraphicFramePr>
          <p:nvPr>
            <p:extLst/>
          </p:nvPr>
        </p:nvGraphicFramePr>
        <p:xfrm>
          <a:off x="4667935" y="1369437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Visio" r:id="rId18" imgW="545281" imgH="741238" progId="Visio.Drawing.11">
                  <p:embed/>
                </p:oleObj>
              </mc:Choice>
              <mc:Fallback>
                <p:oleObj name="Visio" r:id="rId18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935" y="1369437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TextBox 224"/>
          <p:cNvSpPr txBox="1"/>
          <p:nvPr/>
        </p:nvSpPr>
        <p:spPr>
          <a:xfrm>
            <a:off x="3894399" y="1769188"/>
            <a:ext cx="1021928" cy="386482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External System</a:t>
            </a:r>
            <a:br>
              <a:rPr lang="en-US" sz="1000" dirty="0" smtClean="0"/>
            </a:br>
            <a:r>
              <a:rPr lang="en-US" sz="1000" dirty="0" smtClean="0"/>
              <a:t>(PSP)</a:t>
            </a:r>
            <a:endParaRPr lang="en-US" sz="1000" dirty="0"/>
          </a:p>
        </p:txBody>
      </p:sp>
      <p:graphicFrame>
        <p:nvGraphicFramePr>
          <p:cNvPr id="226" name="Объект 35"/>
          <p:cNvGraphicFramePr>
            <a:graphicFrameLocks noChangeAspect="1"/>
          </p:cNvGraphicFramePr>
          <p:nvPr>
            <p:extLst/>
          </p:nvPr>
        </p:nvGraphicFramePr>
        <p:xfrm>
          <a:off x="5528731" y="1095435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Visio" r:id="rId19" imgW="545281" imgH="741238" progId="Visio.Drawing.11">
                  <p:embed/>
                </p:oleObj>
              </mc:Choice>
              <mc:Fallback>
                <p:oleObj name="Visio" r:id="rId19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731" y="1095435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TextBox 226"/>
          <p:cNvSpPr txBox="1"/>
          <p:nvPr/>
        </p:nvSpPr>
        <p:spPr>
          <a:xfrm>
            <a:off x="5826917" y="1082067"/>
            <a:ext cx="1021928" cy="540370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External System</a:t>
            </a:r>
            <a:br>
              <a:rPr lang="en-US" sz="1000" dirty="0" smtClean="0"/>
            </a:br>
            <a:r>
              <a:rPr lang="en-US" sz="1000" dirty="0" smtClean="0"/>
              <a:t>(Stock Exchange)</a:t>
            </a:r>
            <a:endParaRPr lang="en-US" sz="1000" dirty="0"/>
          </a:p>
        </p:txBody>
      </p:sp>
      <p:graphicFrame>
        <p:nvGraphicFramePr>
          <p:cNvPr id="228" name="Объект 35"/>
          <p:cNvGraphicFramePr>
            <a:graphicFrameLocks noChangeAspect="1"/>
          </p:cNvGraphicFramePr>
          <p:nvPr>
            <p:extLst/>
          </p:nvPr>
        </p:nvGraphicFramePr>
        <p:xfrm>
          <a:off x="6895842" y="728403"/>
          <a:ext cx="377753" cy="41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Visio" r:id="rId20" imgW="545281" imgH="741238" progId="Visio.Drawing.11">
                  <p:embed/>
                </p:oleObj>
              </mc:Choice>
              <mc:Fallback>
                <p:oleObj name="Visio" r:id="rId20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842" y="728403"/>
                        <a:ext cx="377753" cy="417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TextBox 228"/>
          <p:cNvSpPr txBox="1"/>
          <p:nvPr/>
        </p:nvSpPr>
        <p:spPr>
          <a:xfrm>
            <a:off x="7135211" y="1126700"/>
            <a:ext cx="1021928" cy="386482"/>
          </a:xfrm>
          <a:prstGeom prst="rect">
            <a:avLst/>
          </a:prstGeom>
          <a:noFill/>
        </p:spPr>
        <p:txBody>
          <a:bodyPr wrap="square" lIns="77943" tIns="38972" rIns="77943" bIns="38972" rtlCol="0">
            <a:spAutoFit/>
          </a:bodyPr>
          <a:lstStyle/>
          <a:p>
            <a:pPr algn="ctr"/>
            <a:r>
              <a:rPr lang="en-US" sz="1000" dirty="0" smtClean="0"/>
              <a:t>External System</a:t>
            </a:r>
            <a:br>
              <a:rPr lang="en-US" sz="1000" dirty="0" smtClean="0"/>
            </a:br>
            <a:r>
              <a:rPr lang="en-US" sz="1000" dirty="0" smtClean="0"/>
              <a:t>(Biller)</a:t>
            </a:r>
            <a:endParaRPr lang="en-US" sz="1000" dirty="0"/>
          </a:p>
        </p:txBody>
      </p:sp>
      <p:cxnSp>
        <p:nvCxnSpPr>
          <p:cNvPr id="243" name="Прямая со стрелкой 80"/>
          <p:cNvCxnSpPr>
            <a:stCxn id="228" idx="2"/>
          </p:cNvCxnSpPr>
          <p:nvPr/>
        </p:nvCxnSpPr>
        <p:spPr>
          <a:xfrm>
            <a:off x="7084718" y="1146150"/>
            <a:ext cx="188877" cy="534105"/>
          </a:xfrm>
          <a:prstGeom prst="straightConnector1">
            <a:avLst/>
          </a:prstGeom>
          <a:ln w="9525" cmpd="sng">
            <a:solidFill>
              <a:srgbClr val="007635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8" name="Diagram 247"/>
          <p:cNvGraphicFramePr/>
          <p:nvPr>
            <p:extLst/>
          </p:nvPr>
        </p:nvGraphicFramePr>
        <p:xfrm>
          <a:off x="165315" y="664677"/>
          <a:ext cx="1920158" cy="328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529716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participant module (TMS/X)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3915" y="802821"/>
            <a:ext cx="5989556" cy="3659116"/>
            <a:chOff x="919445" y="444759"/>
            <a:chExt cx="7617845" cy="4774903"/>
          </a:xfrm>
        </p:grpSpPr>
        <p:cxnSp>
          <p:nvCxnSpPr>
            <p:cNvPr id="56" name="Straight Arrow Connector 55"/>
            <p:cNvCxnSpPr>
              <a:stCxn id="59" idx="3"/>
              <a:endCxn id="65" idx="1"/>
            </p:cNvCxnSpPr>
            <p:nvPr/>
          </p:nvCxnSpPr>
          <p:spPr>
            <a:xfrm flipV="1">
              <a:off x="1587588" y="3285458"/>
              <a:ext cx="991200" cy="2355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57" name="Rounded Rectangle 56"/>
            <p:cNvSpPr/>
            <p:nvPr/>
          </p:nvSpPr>
          <p:spPr>
            <a:xfrm>
              <a:off x="2959921" y="1897290"/>
              <a:ext cx="2956778" cy="1991846"/>
            </a:xfrm>
            <a:prstGeom prst="roundRect">
              <a:avLst>
                <a:gd name="adj" fmla="val 11434"/>
              </a:avLst>
            </a:prstGeom>
            <a:pattFill prst="pct5">
              <a:fgClr>
                <a:srgbClr val="00B050"/>
              </a:fgClr>
              <a:bgClr>
                <a:sysClr val="window" lastClr="FFFFFF"/>
              </a:bgClr>
            </a:pattFill>
            <a:ln w="15875" cap="flat" cmpd="sng" algn="ctr">
              <a:solidFill>
                <a:srgbClr val="008A3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7661" y="2048631"/>
              <a:ext cx="401540" cy="4646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1373" y="3058566"/>
              <a:ext cx="396215" cy="458493"/>
            </a:xfrm>
            <a:prstGeom prst="rect">
              <a:avLst/>
            </a:prstGeom>
          </p:spPr>
        </p:pic>
        <p:sp>
          <p:nvSpPr>
            <p:cNvPr id="60" name="Rectangle 59"/>
            <p:cNvSpPr/>
            <p:nvPr/>
          </p:nvSpPr>
          <p:spPr>
            <a:xfrm>
              <a:off x="3626090" y="1907792"/>
              <a:ext cx="1620103" cy="5588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</a:rPr>
                <a:t>TMS/X 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0817" y="2758964"/>
              <a:ext cx="1405244" cy="34302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Internal Systems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19445" y="1531842"/>
              <a:ext cx="1270485" cy="5195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Administrative</a:t>
              </a:r>
              <a:b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Workstations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2091509" y="2280400"/>
              <a:ext cx="8577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2554713" y="3115628"/>
              <a:ext cx="594363" cy="448797"/>
              <a:chOff x="1119093" y="2650202"/>
              <a:chExt cx="687787" cy="420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46952" y="2650202"/>
                <a:ext cx="598480" cy="318362"/>
              </a:xfrm>
              <a:prstGeom prst="rect">
                <a:avLst/>
              </a:prstGeom>
              <a:solidFill>
                <a:sysClr val="window" lastClr="FFFFFF"/>
              </a:solidFill>
              <a:ln w="22225" cap="flat" cmpd="sng" algn="ctr">
                <a:solidFill>
                  <a:srgbClr val="FFBA0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9093" y="2650581"/>
                <a:ext cx="687787" cy="420277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STP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098511" y="2517732"/>
              <a:ext cx="2689959" cy="717486"/>
              <a:chOff x="2285301" y="2100447"/>
              <a:chExt cx="3112778" cy="71748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2384771" y="2100447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290813" y="2113054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Payments</a:t>
                </a: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3420527" y="2100447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326568" y="2113054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Messages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456282" y="2108208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362324" y="2120815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Workflow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2384771" y="2485510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285301" y="2493355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Cheques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424498" y="2485510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343430" y="2493355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Batching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4447331" y="2491741"/>
                <a:ext cx="847989" cy="307776"/>
              </a:xfrm>
              <a:prstGeom prst="roundRect">
                <a:avLst>
                  <a:gd name="adj" fmla="val 8285"/>
                </a:avLst>
              </a:prstGeom>
              <a:solidFill>
                <a:srgbClr val="4F81BD">
                  <a:lumMod val="20000"/>
                  <a:lumOff val="80000"/>
                </a:srgbClr>
              </a:solidFill>
              <a:ln w="15875" cap="flat" cmpd="sng" algn="ctr">
                <a:solidFill>
                  <a:srgbClr val="1F497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346351" y="2509325"/>
                <a:ext cx="1035755" cy="30860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MT&lt;-&gt;MX</a:t>
                </a:r>
                <a:endParaRPr kumimoji="0" lang="ru-RU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2893" y="4309160"/>
              <a:ext cx="401540" cy="464656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/>
            <p:nvPr/>
          </p:nvCxnSpPr>
          <p:spPr>
            <a:xfrm flipV="1">
              <a:off x="3600339" y="3871983"/>
              <a:ext cx="0" cy="5040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176" y="4309160"/>
              <a:ext cx="401540" cy="464656"/>
            </a:xfrm>
            <a:prstGeom prst="rect">
              <a:avLst/>
            </a:prstGeom>
          </p:spPr>
        </p:pic>
        <p:cxnSp>
          <p:nvCxnSpPr>
            <p:cNvPr id="83" name="Straight Arrow Connector 82"/>
            <p:cNvCxnSpPr>
              <a:stCxn id="90" idx="3"/>
              <a:endCxn id="86" idx="1"/>
            </p:cNvCxnSpPr>
            <p:nvPr/>
          </p:nvCxnSpPr>
          <p:spPr>
            <a:xfrm>
              <a:off x="3854434" y="1117822"/>
              <a:ext cx="961742" cy="746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ysDot"/>
              <a:headEnd type="arrow"/>
              <a:tailEnd type="arrow"/>
            </a:ln>
            <a:effectLst/>
          </p:spPr>
        </p:cxnSp>
        <p:sp>
          <p:nvSpPr>
            <p:cNvPr id="84" name="Rectangle 83"/>
            <p:cNvSpPr/>
            <p:nvPr/>
          </p:nvSpPr>
          <p:spPr>
            <a:xfrm>
              <a:off x="3902460" y="4556496"/>
              <a:ext cx="868116" cy="39265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kumimoji="0" lang="ru-RU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2953" y="4309160"/>
              <a:ext cx="401540" cy="46465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6176" y="892961"/>
              <a:ext cx="401540" cy="464656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5189100" y="991037"/>
              <a:ext cx="922300" cy="29099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Monitoring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5016946" y="1345041"/>
              <a:ext cx="0" cy="541037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1865452" y="814815"/>
              <a:ext cx="1402386" cy="70028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Transaction</a:t>
              </a:r>
              <a:b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capture 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workflow 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2894" y="885494"/>
              <a:ext cx="401540" cy="464656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7464" y="885494"/>
              <a:ext cx="401540" cy="464656"/>
            </a:xfrm>
            <a:prstGeom prst="rect">
              <a:avLst/>
            </a:prstGeom>
          </p:spPr>
        </p:pic>
        <p:cxnSp>
          <p:nvCxnSpPr>
            <p:cNvPr id="92" name="Straight Arrow Connector 91"/>
            <p:cNvCxnSpPr/>
            <p:nvPr/>
          </p:nvCxnSpPr>
          <p:spPr>
            <a:xfrm flipV="1">
              <a:off x="3424493" y="1344520"/>
              <a:ext cx="0" cy="541558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646" y="2048635"/>
              <a:ext cx="401540" cy="46465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5956" y="2363019"/>
              <a:ext cx="916702" cy="1060851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6990006" y="2117734"/>
              <a:ext cx="1494393" cy="32767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External Systems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6740164" y="589769"/>
              <a:ext cx="0" cy="462989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97" name="Straight Arrow Connector 96"/>
            <p:cNvCxnSpPr>
              <a:stCxn id="57" idx="3"/>
              <a:endCxn id="94" idx="1"/>
            </p:cNvCxnSpPr>
            <p:nvPr/>
          </p:nvCxnSpPr>
          <p:spPr>
            <a:xfrm>
              <a:off x="5916699" y="2893213"/>
              <a:ext cx="1329257" cy="232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8" name="Rectangle 97"/>
            <p:cNvSpPr/>
            <p:nvPr/>
          </p:nvSpPr>
          <p:spPr>
            <a:xfrm>
              <a:off x="6971718" y="3423871"/>
              <a:ext cx="1565572" cy="3345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RTGS, </a:t>
              </a:r>
              <a:r>
                <a:rPr kumimoji="0" lang="en-US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ACH/NRT, CSD</a:t>
              </a:r>
              <a:endPara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2724579" y="444759"/>
              <a:ext cx="2991783" cy="35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365F9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Bank Head </a:t>
              </a:r>
              <a:r>
                <a:rPr lang="en-US" sz="1000" b="1" dirty="0" smtClean="0">
                  <a:solidFill>
                    <a:srgbClr val="365F9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Office &amp; Branches</a:t>
              </a:r>
              <a:endPara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2559210" y="4824813"/>
              <a:ext cx="3552190" cy="35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 dirty="0">
                  <a:solidFill>
                    <a:srgbClr val="365F9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Workstations at Bank’s Branches</a:t>
              </a:r>
              <a:endParaRPr lang="ru-RU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103323" y="3550626"/>
              <a:ext cx="935990" cy="78232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Core Banking, Treasury,</a:t>
              </a:r>
              <a:endPara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Salary,</a:t>
              </a:r>
              <a:endPara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ts val="1200"/>
                </a:lnSpc>
                <a:spcAft>
                  <a:spcPts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eBanking, etc.</a:t>
              </a:r>
              <a:endPara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197683" y="4436276"/>
              <a:ext cx="1505585" cy="27051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Monitoring and Control</a:t>
              </a:r>
              <a:endPara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724555" y="4386639"/>
              <a:ext cx="1402080" cy="4121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Transaction capture and workflow </a:t>
              </a:r>
              <a:endParaRPr lang="ru-RU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018755" y="3443030"/>
              <a:ext cx="923925" cy="26606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Database</a:t>
              </a:r>
              <a:endParaRPr lang="ru-RU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V="1">
              <a:off x="4948121" y="3873726"/>
              <a:ext cx="0" cy="5040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5743" y="3369407"/>
              <a:ext cx="415322" cy="415322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6335174" y="759847"/>
            <a:ext cx="2556890" cy="3819279"/>
            <a:chOff x="343949" y="631834"/>
            <a:chExt cx="3804912" cy="4091986"/>
          </a:xfrm>
        </p:grpSpPr>
        <p:sp>
          <p:nvSpPr>
            <p:cNvPr id="107" name="Rectangle 14"/>
            <p:cNvSpPr/>
            <p:nvPr/>
          </p:nvSpPr>
          <p:spPr>
            <a:xfrm>
              <a:off x="343949" y="1142844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</a:rPr>
                <a:t>Enables STP for payments and messages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5"/>
            <p:cNvSpPr/>
            <p:nvPr/>
          </p:nvSpPr>
          <p:spPr>
            <a:xfrm>
              <a:off x="343949" y="1658133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</a:rPr>
                <a:t>Hides unnecessary functions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6"/>
            <p:cNvSpPr/>
            <p:nvPr/>
          </p:nvSpPr>
          <p:spPr>
            <a:xfrm>
              <a:off x="343949" y="2166580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</a:rPr>
                <a:t>Aggregates and segregates payments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7"/>
            <p:cNvSpPr/>
            <p:nvPr/>
          </p:nvSpPr>
          <p:spPr>
            <a:xfrm>
              <a:off x="343949" y="2677116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</a:rPr>
                <a:t>Converts message formats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8"/>
            <p:cNvSpPr/>
            <p:nvPr/>
          </p:nvSpPr>
          <p:spPr>
            <a:xfrm>
              <a:off x="343949" y="3188984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>
                  <a:solidFill>
                    <a:schemeClr val="tx1"/>
                  </a:solidFill>
                </a:rPr>
                <a:t>Facilitates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reconciliation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9"/>
            <p:cNvSpPr/>
            <p:nvPr/>
          </p:nvSpPr>
          <p:spPr>
            <a:xfrm>
              <a:off x="343949" y="3700852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>
                  <a:solidFill>
                    <a:schemeClr val="tx1"/>
                  </a:solidFill>
                </a:rPr>
                <a:t>Pre-validation and additional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authorization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37"/>
            <p:cNvSpPr/>
            <p:nvPr/>
          </p:nvSpPr>
          <p:spPr>
            <a:xfrm>
              <a:off x="343949" y="631834"/>
              <a:ext cx="3804912" cy="5114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Solution Highlights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40"/>
            <p:cNvSpPr/>
            <p:nvPr/>
          </p:nvSpPr>
          <p:spPr>
            <a:xfrm>
              <a:off x="343949" y="4212336"/>
              <a:ext cx="3804912" cy="5114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2225">
              <a:solidFill>
                <a:schemeClr val="bg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000" b="1" dirty="0" smtClean="0">
                  <a:solidFill>
                    <a:schemeClr val="tx1"/>
                  </a:solidFill>
                </a:rPr>
                <a:t>Extendable modular architecture (plug-ins)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002928"/>
      </p:ext>
    </p:extLst>
  </p:cSld>
  <p:clrMapOvr>
    <a:masterClrMapping/>
  </p:clrMapOvr>
  <p:transition spd="slow" advTm="70315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Processes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3" y="1218536"/>
            <a:ext cx="4207281" cy="3309284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70883" y="1417738"/>
            <a:ext cx="90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848"/>
                </a:solidFill>
              </a:rPr>
              <a:t>TMS/X</a:t>
            </a:r>
            <a:endParaRPr lang="en-US" sz="2000" b="1" dirty="0">
              <a:solidFill>
                <a:srgbClr val="0068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12" y="1182758"/>
            <a:ext cx="3901671" cy="2652426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944082" y="4004408"/>
            <a:ext cx="223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848"/>
                </a:solidFill>
              </a:rPr>
              <a:t>Central Application</a:t>
            </a:r>
            <a:endParaRPr lang="en-US" sz="2000" b="1" dirty="0">
              <a:solidFill>
                <a:srgbClr val="006848"/>
              </a:solidFill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233" y="604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4469"/>
      </p:ext>
    </p:extLst>
  </p:cSld>
  <p:clrMapOvr>
    <a:masterClrMapping/>
  </p:clrMapOvr>
  <p:transition spd="slow" advTm="70315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to rule them all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13</a:t>
            </a:fld>
            <a:endParaRPr lang="en-US" dirty="0"/>
          </a:p>
        </p:txBody>
      </p:sp>
      <p:sp>
        <p:nvSpPr>
          <p:cNvPr id="368" name="Freeform 414"/>
          <p:cNvSpPr>
            <a:spLocks noEditPoints="1"/>
          </p:cNvSpPr>
          <p:nvPr/>
        </p:nvSpPr>
        <p:spPr bwMode="auto">
          <a:xfrm>
            <a:off x="3114841" y="1640787"/>
            <a:ext cx="2900947" cy="1760210"/>
          </a:xfrm>
          <a:custGeom>
            <a:avLst/>
            <a:gdLst>
              <a:gd name="T0" fmla="*/ 160 w 186"/>
              <a:gd name="T1" fmla="*/ 43 h 110"/>
              <a:gd name="T2" fmla="*/ 161 w 186"/>
              <a:gd name="T3" fmla="*/ 42 h 110"/>
              <a:gd name="T4" fmla="*/ 135 w 186"/>
              <a:gd name="T5" fmla="*/ 17 h 110"/>
              <a:gd name="T6" fmla="*/ 119 w 186"/>
              <a:gd name="T7" fmla="*/ 23 h 110"/>
              <a:gd name="T8" fmla="*/ 76 w 186"/>
              <a:gd name="T9" fmla="*/ 0 h 110"/>
              <a:gd name="T10" fmla="*/ 26 w 186"/>
              <a:gd name="T11" fmla="*/ 43 h 110"/>
              <a:gd name="T12" fmla="*/ 0 w 186"/>
              <a:gd name="T13" fmla="*/ 76 h 110"/>
              <a:gd name="T14" fmla="*/ 34 w 186"/>
              <a:gd name="T15" fmla="*/ 110 h 110"/>
              <a:gd name="T16" fmla="*/ 152 w 186"/>
              <a:gd name="T17" fmla="*/ 110 h 110"/>
              <a:gd name="T18" fmla="*/ 186 w 186"/>
              <a:gd name="T19" fmla="*/ 76 h 110"/>
              <a:gd name="T20" fmla="*/ 160 w 186"/>
              <a:gd name="T21" fmla="*/ 43 h 110"/>
              <a:gd name="T22" fmla="*/ 152 w 186"/>
              <a:gd name="T23" fmla="*/ 101 h 110"/>
              <a:gd name="T24" fmla="*/ 34 w 186"/>
              <a:gd name="T25" fmla="*/ 101 h 110"/>
              <a:gd name="T26" fmla="*/ 9 w 186"/>
              <a:gd name="T27" fmla="*/ 76 h 110"/>
              <a:gd name="T28" fmla="*/ 28 w 186"/>
              <a:gd name="T29" fmla="*/ 51 h 110"/>
              <a:gd name="T30" fmla="*/ 34 w 186"/>
              <a:gd name="T31" fmla="*/ 44 h 110"/>
              <a:gd name="T32" fmla="*/ 76 w 186"/>
              <a:gd name="T33" fmla="*/ 8 h 110"/>
              <a:gd name="T34" fmla="*/ 111 w 186"/>
              <a:gd name="T35" fmla="*/ 28 h 110"/>
              <a:gd name="T36" fmla="*/ 117 w 186"/>
              <a:gd name="T37" fmla="*/ 32 h 110"/>
              <a:gd name="T38" fmla="*/ 119 w 186"/>
              <a:gd name="T39" fmla="*/ 32 h 110"/>
              <a:gd name="T40" fmla="*/ 124 w 186"/>
              <a:gd name="T41" fmla="*/ 29 h 110"/>
              <a:gd name="T42" fmla="*/ 135 w 186"/>
              <a:gd name="T43" fmla="*/ 25 h 110"/>
              <a:gd name="T44" fmla="*/ 152 w 186"/>
              <a:gd name="T45" fmla="*/ 42 h 110"/>
              <a:gd name="T46" fmla="*/ 152 w 186"/>
              <a:gd name="T47" fmla="*/ 43 h 110"/>
              <a:gd name="T48" fmla="*/ 158 w 186"/>
              <a:gd name="T49" fmla="*/ 51 h 110"/>
              <a:gd name="T50" fmla="*/ 177 w 186"/>
              <a:gd name="T51" fmla="*/ 76 h 110"/>
              <a:gd name="T52" fmla="*/ 152 w 186"/>
              <a:gd name="T53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10">
                <a:moveTo>
                  <a:pt x="160" y="43"/>
                </a:moveTo>
                <a:cubicBezTo>
                  <a:pt x="160" y="43"/>
                  <a:pt x="161" y="43"/>
                  <a:pt x="161" y="42"/>
                </a:cubicBezTo>
                <a:cubicBezTo>
                  <a:pt x="161" y="28"/>
                  <a:pt x="149" y="17"/>
                  <a:pt x="135" y="17"/>
                </a:cubicBezTo>
                <a:cubicBezTo>
                  <a:pt x="129" y="17"/>
                  <a:pt x="123" y="19"/>
                  <a:pt x="119" y="23"/>
                </a:cubicBezTo>
                <a:cubicBezTo>
                  <a:pt x="110" y="9"/>
                  <a:pt x="94" y="0"/>
                  <a:pt x="76" y="0"/>
                </a:cubicBezTo>
                <a:cubicBezTo>
                  <a:pt x="51" y="0"/>
                  <a:pt x="30" y="19"/>
                  <a:pt x="26" y="43"/>
                </a:cubicBezTo>
                <a:cubicBezTo>
                  <a:pt x="11" y="47"/>
                  <a:pt x="0" y="60"/>
                  <a:pt x="0" y="76"/>
                </a:cubicBezTo>
                <a:cubicBezTo>
                  <a:pt x="0" y="95"/>
                  <a:pt x="15" y="110"/>
                  <a:pt x="34" y="110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71" y="110"/>
                  <a:pt x="186" y="95"/>
                  <a:pt x="186" y="76"/>
                </a:cubicBezTo>
                <a:cubicBezTo>
                  <a:pt x="186" y="60"/>
                  <a:pt x="175" y="47"/>
                  <a:pt x="160" y="43"/>
                </a:cubicBezTo>
                <a:close/>
                <a:moveTo>
                  <a:pt x="152" y="101"/>
                </a:moveTo>
                <a:cubicBezTo>
                  <a:pt x="34" y="101"/>
                  <a:pt x="34" y="101"/>
                  <a:pt x="34" y="101"/>
                </a:cubicBezTo>
                <a:cubicBezTo>
                  <a:pt x="20" y="101"/>
                  <a:pt x="9" y="90"/>
                  <a:pt x="9" y="76"/>
                </a:cubicBezTo>
                <a:cubicBezTo>
                  <a:pt x="9" y="64"/>
                  <a:pt x="17" y="54"/>
                  <a:pt x="28" y="51"/>
                </a:cubicBezTo>
                <a:cubicBezTo>
                  <a:pt x="31" y="51"/>
                  <a:pt x="34" y="48"/>
                  <a:pt x="34" y="44"/>
                </a:cubicBezTo>
                <a:cubicBezTo>
                  <a:pt x="38" y="24"/>
                  <a:pt x="55" y="8"/>
                  <a:pt x="76" y="8"/>
                </a:cubicBezTo>
                <a:cubicBezTo>
                  <a:pt x="90" y="8"/>
                  <a:pt x="104" y="16"/>
                  <a:pt x="111" y="28"/>
                </a:cubicBezTo>
                <a:cubicBezTo>
                  <a:pt x="113" y="30"/>
                  <a:pt x="115" y="31"/>
                  <a:pt x="117" y="32"/>
                </a:cubicBezTo>
                <a:cubicBezTo>
                  <a:pt x="118" y="32"/>
                  <a:pt x="118" y="32"/>
                  <a:pt x="119" y="32"/>
                </a:cubicBezTo>
                <a:cubicBezTo>
                  <a:pt x="121" y="32"/>
                  <a:pt x="123" y="31"/>
                  <a:pt x="124" y="29"/>
                </a:cubicBezTo>
                <a:cubicBezTo>
                  <a:pt x="127" y="27"/>
                  <a:pt x="131" y="25"/>
                  <a:pt x="135" y="25"/>
                </a:cubicBezTo>
                <a:cubicBezTo>
                  <a:pt x="145" y="25"/>
                  <a:pt x="152" y="33"/>
                  <a:pt x="152" y="42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2" y="47"/>
                  <a:pt x="154" y="50"/>
                  <a:pt x="158" y="51"/>
                </a:cubicBezTo>
                <a:cubicBezTo>
                  <a:pt x="170" y="54"/>
                  <a:pt x="177" y="64"/>
                  <a:pt x="177" y="76"/>
                </a:cubicBezTo>
                <a:cubicBezTo>
                  <a:pt x="177" y="90"/>
                  <a:pt x="166" y="101"/>
                  <a:pt x="152" y="101"/>
                </a:cubicBezTo>
                <a:close/>
              </a:path>
            </a:pathLst>
          </a:custGeom>
          <a:solidFill>
            <a:srgbClr val="2A8B6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588" name="TextBox 587"/>
          <p:cNvSpPr txBox="1"/>
          <p:nvPr/>
        </p:nvSpPr>
        <p:spPr>
          <a:xfrm>
            <a:off x="6733414" y="1630199"/>
            <a:ext cx="195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Functional and technical operational mode is configurable without application re-installation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89" name="Rectangle 588"/>
          <p:cNvSpPr/>
          <p:nvPr/>
        </p:nvSpPr>
        <p:spPr>
          <a:xfrm>
            <a:off x="6729126" y="1448037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Raleway" panose="020B0003030101060003" pitchFamily="34" charset="0"/>
              </a:rPr>
              <a:t>Configurable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590" name="TextBox 589"/>
          <p:cNvSpPr txBox="1"/>
          <p:nvPr/>
        </p:nvSpPr>
        <p:spPr>
          <a:xfrm>
            <a:off x="6729124" y="2553743"/>
            <a:ext cx="1953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Number of servers can be adjusted based on performance requirements &amp;  organizational structure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91" name="Rectangle 590"/>
          <p:cNvSpPr/>
          <p:nvPr/>
        </p:nvSpPr>
        <p:spPr>
          <a:xfrm>
            <a:off x="6724836" y="2371581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Raleway" panose="020B0003030101060003" pitchFamily="34" charset="0"/>
              </a:rPr>
              <a:t>Scalable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592" name="TextBox 591"/>
          <p:cNvSpPr txBox="1"/>
          <p:nvPr/>
        </p:nvSpPr>
        <p:spPr>
          <a:xfrm>
            <a:off x="6724834" y="3454469"/>
            <a:ext cx="195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Ready for ASEAN &amp; International integration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93" name="Rectangle 592"/>
          <p:cNvSpPr/>
          <p:nvPr/>
        </p:nvSpPr>
        <p:spPr>
          <a:xfrm>
            <a:off x="6720544" y="3272308"/>
            <a:ext cx="2162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Raleway" panose="020B0003030101060003" pitchFamily="34" charset="0"/>
              </a:rPr>
              <a:t>Regional &amp; International 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594" name="TextBox 593"/>
          <p:cNvSpPr txBox="1"/>
          <p:nvPr/>
        </p:nvSpPr>
        <p:spPr>
          <a:xfrm>
            <a:off x="447793" y="1626267"/>
            <a:ext cx="1953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Single point of access to financial services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95" name="Rectangle 594"/>
          <p:cNvSpPr/>
          <p:nvPr/>
        </p:nvSpPr>
        <p:spPr>
          <a:xfrm>
            <a:off x="556059" y="1431226"/>
            <a:ext cx="1845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Raleway" panose="020B0003030101060003" pitchFamily="34" charset="0"/>
              </a:rPr>
              <a:t>Single Point of Access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596" name="TextBox 595"/>
          <p:cNvSpPr txBox="1"/>
          <p:nvPr/>
        </p:nvSpPr>
        <p:spPr>
          <a:xfrm>
            <a:off x="447793" y="2549811"/>
            <a:ext cx="1953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Unified API &amp; message standard available for financial and non-financial institutions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97" name="Rectangle 596"/>
          <p:cNvSpPr/>
          <p:nvPr/>
        </p:nvSpPr>
        <p:spPr>
          <a:xfrm>
            <a:off x="1304660" y="2367649"/>
            <a:ext cx="1096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Raleway" panose="020B0003030101060003" pitchFamily="34" charset="0"/>
              </a:rPr>
              <a:t>Unified API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598" name="TextBox 597"/>
          <p:cNvSpPr txBox="1"/>
          <p:nvPr/>
        </p:nvSpPr>
        <p:spPr>
          <a:xfrm>
            <a:off x="447793" y="3450537"/>
            <a:ext cx="1953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rPr>
              <a:t>24/7 operational mode with 99.99% availability by utilizing A/A software clusters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sp>
        <p:nvSpPr>
          <p:cNvPr id="599" name="Rectangle 598"/>
          <p:cNvSpPr/>
          <p:nvPr/>
        </p:nvSpPr>
        <p:spPr>
          <a:xfrm>
            <a:off x="1064404" y="3268376"/>
            <a:ext cx="133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>
                <a:latin typeface="Raleway" panose="020B0003030101060003" pitchFamily="34" charset="0"/>
              </a:rPr>
              <a:t>High-Available</a:t>
            </a:r>
            <a:endParaRPr lang="en-US" sz="1400" b="1" dirty="0">
              <a:latin typeface="Raleway" panose="020B0003030101060003" pitchFamily="34" charset="0"/>
            </a:endParaRPr>
          </a:p>
        </p:txBody>
      </p:sp>
      <p:sp>
        <p:nvSpPr>
          <p:cNvPr id="23" name="Freeform 504"/>
          <p:cNvSpPr>
            <a:spLocks noChangeAspect="1" noEditPoints="1"/>
          </p:cNvSpPr>
          <p:nvPr/>
        </p:nvSpPr>
        <p:spPr bwMode="auto">
          <a:xfrm>
            <a:off x="2419687" y="1521563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4" name="Freeform 504"/>
          <p:cNvSpPr>
            <a:spLocks noChangeAspect="1" noEditPoints="1"/>
          </p:cNvSpPr>
          <p:nvPr/>
        </p:nvSpPr>
        <p:spPr bwMode="auto">
          <a:xfrm>
            <a:off x="2419687" y="2402886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Freeform 504"/>
          <p:cNvSpPr>
            <a:spLocks noChangeAspect="1" noEditPoints="1"/>
          </p:cNvSpPr>
          <p:nvPr/>
        </p:nvSpPr>
        <p:spPr bwMode="auto">
          <a:xfrm>
            <a:off x="2424086" y="3324025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6" name="Freeform 504"/>
          <p:cNvSpPr>
            <a:spLocks noChangeAspect="1" noEditPoints="1"/>
          </p:cNvSpPr>
          <p:nvPr/>
        </p:nvSpPr>
        <p:spPr bwMode="auto">
          <a:xfrm>
            <a:off x="6453071" y="1499755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7" name="Freeform 504"/>
          <p:cNvSpPr>
            <a:spLocks noChangeAspect="1" noEditPoints="1"/>
          </p:cNvSpPr>
          <p:nvPr/>
        </p:nvSpPr>
        <p:spPr bwMode="auto">
          <a:xfrm>
            <a:off x="6461649" y="2371581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" name="Freeform 504"/>
          <p:cNvSpPr>
            <a:spLocks noChangeAspect="1" noEditPoints="1"/>
          </p:cNvSpPr>
          <p:nvPr/>
        </p:nvSpPr>
        <p:spPr bwMode="auto">
          <a:xfrm>
            <a:off x="6448779" y="3327957"/>
            <a:ext cx="271765" cy="253023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1479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financial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Shape 677"/>
          <p:cNvSpPr/>
          <p:nvPr/>
        </p:nvSpPr>
        <p:spPr>
          <a:xfrm>
            <a:off x="-91232" y="1043703"/>
            <a:ext cx="2276221" cy="1548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30000"/>
              </a:lnSpc>
              <a:defRPr sz="3200"/>
            </a:pP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hape 678"/>
          <p:cNvSpPr/>
          <p:nvPr/>
        </p:nvSpPr>
        <p:spPr>
          <a:xfrm>
            <a:off x="2955038" y="1366832"/>
            <a:ext cx="1044493" cy="710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endParaRPr sz="3200" dirty="0">
              <a:solidFill>
                <a:srgbClr val="35B0D5"/>
              </a:solidFill>
            </a:endParaRPr>
          </a:p>
        </p:txBody>
      </p:sp>
      <p:sp>
        <p:nvSpPr>
          <p:cNvPr id="60" name="Shape 678"/>
          <p:cNvSpPr/>
          <p:nvPr/>
        </p:nvSpPr>
        <p:spPr>
          <a:xfrm>
            <a:off x="6054401" y="911682"/>
            <a:ext cx="726417" cy="494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endParaRPr sz="3200" dirty="0">
              <a:solidFill>
                <a:srgbClr val="35B0D5"/>
              </a:solidFill>
            </a:endParaRPr>
          </a:p>
        </p:txBody>
      </p:sp>
      <p:sp>
        <p:nvSpPr>
          <p:cNvPr id="61" name="Shape 678"/>
          <p:cNvSpPr/>
          <p:nvPr/>
        </p:nvSpPr>
        <p:spPr>
          <a:xfrm>
            <a:off x="6012611" y="2490165"/>
            <a:ext cx="726417" cy="494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endParaRPr sz="3200" dirty="0">
              <a:solidFill>
                <a:srgbClr val="35B0D5"/>
              </a:solidFill>
            </a:endParaRPr>
          </a:p>
        </p:txBody>
      </p:sp>
      <p:sp>
        <p:nvSpPr>
          <p:cNvPr id="62" name="Shape 678"/>
          <p:cNvSpPr/>
          <p:nvPr/>
        </p:nvSpPr>
        <p:spPr>
          <a:xfrm>
            <a:off x="8537479" y="1817774"/>
            <a:ext cx="531877" cy="361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/>
            </a:pPr>
            <a:endParaRPr sz="3200" dirty="0">
              <a:solidFill>
                <a:srgbClr val="35B0D5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0472" y="1721609"/>
            <a:ext cx="1495010" cy="2432029"/>
            <a:chOff x="4345961" y="1559346"/>
            <a:chExt cx="1495010" cy="2702255"/>
          </a:xfrm>
        </p:grpSpPr>
        <p:grpSp>
          <p:nvGrpSpPr>
            <p:cNvPr id="16" name="Group 662"/>
            <p:cNvGrpSpPr/>
            <p:nvPr/>
          </p:nvGrpSpPr>
          <p:grpSpPr>
            <a:xfrm>
              <a:off x="4432670" y="1559346"/>
              <a:ext cx="1408301" cy="2098414"/>
              <a:chOff x="0" y="0"/>
              <a:chExt cx="3652517" cy="5442368"/>
            </a:xfrm>
          </p:grpSpPr>
          <p:sp>
            <p:nvSpPr>
              <p:cNvPr id="17" name="Shape 653"/>
              <p:cNvSpPr/>
              <p:nvPr/>
            </p:nvSpPr>
            <p:spPr>
              <a:xfrm>
                <a:off x="1022384" y="5168864"/>
                <a:ext cx="1291983" cy="27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18" name="Shape 654"/>
              <p:cNvSpPr/>
              <p:nvPr/>
            </p:nvSpPr>
            <p:spPr>
              <a:xfrm>
                <a:off x="1605475" y="2980350"/>
                <a:ext cx="124628" cy="2361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extrusionOk="0">
                    <a:moveTo>
                      <a:pt x="9775" y="0"/>
                    </a:moveTo>
                    <a:cubicBezTo>
                      <a:pt x="18916" y="3066"/>
                      <a:pt x="21600" y="6186"/>
                      <a:pt x="17768" y="9291"/>
                    </a:cubicBezTo>
                    <a:cubicBezTo>
                      <a:pt x="13700" y="12586"/>
                      <a:pt x="2266" y="15856"/>
                      <a:pt x="3600" y="19171"/>
                    </a:cubicBezTo>
                    <a:cubicBezTo>
                      <a:pt x="3695" y="19405"/>
                      <a:pt x="3852" y="19639"/>
                      <a:pt x="3818" y="19872"/>
                    </a:cubicBezTo>
                    <a:cubicBezTo>
                      <a:pt x="3731" y="20455"/>
                      <a:pt x="2449" y="21035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grpSp>
            <p:nvGrpSpPr>
              <p:cNvPr id="19" name="Group 657"/>
              <p:cNvGrpSpPr/>
              <p:nvPr/>
            </p:nvGrpSpPr>
            <p:grpSpPr>
              <a:xfrm rot="19138440">
                <a:off x="462139" y="2406127"/>
                <a:ext cx="1056655" cy="1803440"/>
                <a:chOff x="0" y="0"/>
                <a:chExt cx="1056654" cy="1803439"/>
              </a:xfrm>
            </p:grpSpPr>
            <p:sp>
              <p:nvSpPr>
                <p:cNvPr id="24" name="Shape 655"/>
                <p:cNvSpPr/>
                <p:nvPr/>
              </p:nvSpPr>
              <p:spPr>
                <a:xfrm rot="21300000" flipH="1">
                  <a:off x="73693" y="36330"/>
                  <a:ext cx="909268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  <p:sp>
              <p:nvSpPr>
                <p:cNvPr id="25" name="Shape 656"/>
                <p:cNvSpPr/>
                <p:nvPr/>
              </p:nvSpPr>
              <p:spPr>
                <a:xfrm>
                  <a:off x="590065" y="25055"/>
                  <a:ext cx="397908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</p:grpSp>
          <p:sp>
            <p:nvSpPr>
              <p:cNvPr id="20" name="Shape 658"/>
              <p:cNvSpPr/>
              <p:nvPr/>
            </p:nvSpPr>
            <p:spPr>
              <a:xfrm rot="1980000">
                <a:off x="1749007" y="4122296"/>
                <a:ext cx="323936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grpSp>
            <p:nvGrpSpPr>
              <p:cNvPr id="21" name="Group 661"/>
              <p:cNvGrpSpPr/>
              <p:nvPr/>
            </p:nvGrpSpPr>
            <p:grpSpPr>
              <a:xfrm rot="1975701">
                <a:off x="1212830" y="237524"/>
                <a:ext cx="1763341" cy="3009572"/>
                <a:chOff x="0" y="0"/>
                <a:chExt cx="1763340" cy="3009571"/>
              </a:xfrm>
            </p:grpSpPr>
            <p:sp>
              <p:nvSpPr>
                <p:cNvPr id="22" name="Shape 659"/>
                <p:cNvSpPr/>
                <p:nvPr/>
              </p:nvSpPr>
              <p:spPr>
                <a:xfrm rot="21300000" flipH="1">
                  <a:off x="122979" y="60628"/>
                  <a:ext cx="1517382" cy="2888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  <p:sp>
              <p:nvSpPr>
                <p:cNvPr id="23" name="Shape 660"/>
                <p:cNvSpPr/>
                <p:nvPr/>
              </p:nvSpPr>
              <p:spPr>
                <a:xfrm>
                  <a:off x="984698" y="41812"/>
                  <a:ext cx="664027" cy="2874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4345961" y="3988022"/>
              <a:ext cx="1459516" cy="273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Additional services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87112" y="3785619"/>
              <a:ext cx="1199595" cy="273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latin typeface="Raleway" panose="020B0003030101060003" pitchFamily="34" charset="0"/>
                </a:rPr>
                <a:t>Near Future</a:t>
              </a:r>
              <a:endParaRPr lang="en-US" sz="1000" b="1" dirty="0">
                <a:latin typeface="Raleway" panose="020B0003030101060003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53045" y="866805"/>
            <a:ext cx="1605476" cy="3440722"/>
            <a:chOff x="6853045" y="609564"/>
            <a:chExt cx="1605476" cy="3823025"/>
          </a:xfrm>
        </p:grpSpPr>
        <p:grpSp>
          <p:nvGrpSpPr>
            <p:cNvPr id="26" name="Group 675"/>
            <p:cNvGrpSpPr/>
            <p:nvPr/>
          </p:nvGrpSpPr>
          <p:grpSpPr>
            <a:xfrm>
              <a:off x="6853045" y="609564"/>
              <a:ext cx="1605476" cy="3048196"/>
              <a:chOff x="0" y="0"/>
              <a:chExt cx="3444415" cy="6539653"/>
            </a:xfrm>
          </p:grpSpPr>
          <p:sp>
            <p:nvSpPr>
              <p:cNvPr id="27" name="Shape 664"/>
              <p:cNvSpPr/>
              <p:nvPr/>
            </p:nvSpPr>
            <p:spPr>
              <a:xfrm>
                <a:off x="976850" y="6266149"/>
                <a:ext cx="1291984" cy="27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28" name="Shape 665"/>
              <p:cNvSpPr/>
              <p:nvPr/>
            </p:nvSpPr>
            <p:spPr>
              <a:xfrm>
                <a:off x="1605475" y="3274714"/>
                <a:ext cx="160567" cy="316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8" h="21600" extrusionOk="0">
                    <a:moveTo>
                      <a:pt x="13136" y="0"/>
                    </a:moveTo>
                    <a:cubicBezTo>
                      <a:pt x="21373" y="4124"/>
                      <a:pt x="21600" y="8287"/>
                      <a:pt x="13811" y="12414"/>
                    </a:cubicBezTo>
                    <a:cubicBezTo>
                      <a:pt x="9182" y="14867"/>
                      <a:pt x="1701" y="17314"/>
                      <a:pt x="2799" y="19787"/>
                    </a:cubicBezTo>
                    <a:cubicBezTo>
                      <a:pt x="2876" y="19962"/>
                      <a:pt x="2996" y="20136"/>
                      <a:pt x="2967" y="20311"/>
                    </a:cubicBezTo>
                    <a:cubicBezTo>
                      <a:pt x="2895" y="20746"/>
                      <a:pt x="1899" y="21178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chemeClr val="accent5">
                    <a:lumMod val="7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29" name="Shape 666"/>
              <p:cNvSpPr/>
              <p:nvPr/>
            </p:nvSpPr>
            <p:spPr>
              <a:xfrm rot="1980000">
                <a:off x="1749007" y="5219581"/>
                <a:ext cx="323935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grpSp>
            <p:nvGrpSpPr>
              <p:cNvPr id="30" name="Group 669"/>
              <p:cNvGrpSpPr/>
              <p:nvPr/>
            </p:nvGrpSpPr>
            <p:grpSpPr>
              <a:xfrm rot="322341">
                <a:off x="181546" y="100618"/>
                <a:ext cx="2336417" cy="3987667"/>
                <a:chOff x="0" y="0"/>
                <a:chExt cx="2336416" cy="3987665"/>
              </a:xfrm>
            </p:grpSpPr>
            <p:sp>
              <p:nvSpPr>
                <p:cNvPr id="36" name="Shape 667"/>
                <p:cNvSpPr/>
                <p:nvPr/>
              </p:nvSpPr>
              <p:spPr>
                <a:xfrm rot="21300000" flipH="1">
                  <a:off x="162947" y="80332"/>
                  <a:ext cx="2010523" cy="38270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  <p:sp>
              <p:nvSpPr>
                <p:cNvPr id="37" name="Shape 668"/>
                <p:cNvSpPr/>
                <p:nvPr/>
              </p:nvSpPr>
              <p:spPr>
                <a:xfrm>
                  <a:off x="1304719" y="55400"/>
                  <a:ext cx="879832" cy="3808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</p:grpSp>
          <p:grpSp>
            <p:nvGrpSpPr>
              <p:cNvPr id="31" name="Group 672"/>
              <p:cNvGrpSpPr/>
              <p:nvPr/>
            </p:nvGrpSpPr>
            <p:grpSpPr>
              <a:xfrm rot="3973889">
                <a:off x="1877913" y="3503412"/>
                <a:ext cx="1056655" cy="1803440"/>
                <a:chOff x="0" y="0"/>
                <a:chExt cx="1056654" cy="1803439"/>
              </a:xfrm>
            </p:grpSpPr>
            <p:sp>
              <p:nvSpPr>
                <p:cNvPr id="34" name="Shape 670"/>
                <p:cNvSpPr/>
                <p:nvPr/>
              </p:nvSpPr>
              <p:spPr>
                <a:xfrm rot="21300000" flipH="1">
                  <a:off x="73693" y="36330"/>
                  <a:ext cx="909268" cy="17307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4" h="21600" extrusionOk="0">
                      <a:moveTo>
                        <a:pt x="6073" y="21422"/>
                      </a:moveTo>
                      <a:cubicBezTo>
                        <a:pt x="1992" y="18123"/>
                        <a:pt x="-94" y="14441"/>
                        <a:pt x="3" y="10711"/>
                      </a:cubicBezTo>
                      <a:cubicBezTo>
                        <a:pt x="101" y="6957"/>
                        <a:pt x="2407" y="3275"/>
                        <a:pt x="6709" y="0"/>
                      </a:cubicBezTo>
                      <a:cubicBezTo>
                        <a:pt x="15604" y="2159"/>
                        <a:pt x="21164" y="6163"/>
                        <a:pt x="21331" y="10528"/>
                      </a:cubicBezTo>
                      <a:cubicBezTo>
                        <a:pt x="21506" y="15126"/>
                        <a:pt x="15701" y="19388"/>
                        <a:pt x="6249" y="21600"/>
                      </a:cubicBezTo>
                      <a:lnTo>
                        <a:pt x="6073" y="214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  <p:sp>
              <p:nvSpPr>
                <p:cNvPr id="35" name="Shape 671"/>
                <p:cNvSpPr/>
                <p:nvPr/>
              </p:nvSpPr>
              <p:spPr>
                <a:xfrm>
                  <a:off x="590065" y="25055"/>
                  <a:ext cx="397908" cy="17224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82" h="21600" extrusionOk="0">
                      <a:moveTo>
                        <a:pt x="1571" y="0"/>
                      </a:moveTo>
                      <a:cubicBezTo>
                        <a:pt x="1295" y="39"/>
                        <a:pt x="1058" y="85"/>
                        <a:pt x="786" y="124"/>
                      </a:cubicBezTo>
                      <a:cubicBezTo>
                        <a:pt x="-136" y="2929"/>
                        <a:pt x="-261" y="5746"/>
                        <a:pt x="484" y="8555"/>
                      </a:cubicBezTo>
                      <a:cubicBezTo>
                        <a:pt x="1656" y="12978"/>
                        <a:pt x="4882" y="17351"/>
                        <a:pt x="10106" y="21590"/>
                      </a:cubicBezTo>
                      <a:cubicBezTo>
                        <a:pt x="10141" y="21593"/>
                        <a:pt x="10171" y="21597"/>
                        <a:pt x="10206" y="21600"/>
                      </a:cubicBezTo>
                      <a:lnTo>
                        <a:pt x="10528" y="21411"/>
                      </a:lnTo>
                      <a:cubicBezTo>
                        <a:pt x="18148" y="17918"/>
                        <a:pt x="21339" y="14136"/>
                        <a:pt x="19808" y="10407"/>
                      </a:cubicBezTo>
                      <a:cubicBezTo>
                        <a:pt x="18267" y="6654"/>
                        <a:pt x="11994" y="3077"/>
                        <a:pt x="1571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3200"/>
                  </a:pPr>
                  <a:endParaRPr sz="3200"/>
                </a:p>
              </p:txBody>
            </p:sp>
          </p:grpSp>
          <p:sp>
            <p:nvSpPr>
              <p:cNvPr id="32" name="Shape 673"/>
              <p:cNvSpPr/>
              <p:nvPr/>
            </p:nvSpPr>
            <p:spPr>
              <a:xfrm rot="6663929">
                <a:off x="1164929" y="5072296"/>
                <a:ext cx="323935" cy="759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33" name="Shape 674"/>
              <p:cNvSpPr/>
              <p:nvPr/>
            </p:nvSpPr>
            <p:spPr>
              <a:xfrm rot="6663929">
                <a:off x="921566" y="3996443"/>
                <a:ext cx="495994" cy="1163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7001575" y="3792674"/>
              <a:ext cx="1199595" cy="273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latin typeface="Raleway" panose="020B0003030101060003" pitchFamily="34" charset="0"/>
                </a:rPr>
                <a:t>Future</a:t>
              </a:r>
              <a:endParaRPr lang="en-US" sz="1000" b="1" dirty="0">
                <a:latin typeface="Raleway" panose="020B0003030101060003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71614" y="3988022"/>
              <a:ext cx="1459516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Established ecosystem/Financial Cloud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03394" y="2540370"/>
            <a:ext cx="1459516" cy="1767159"/>
            <a:chOff x="2412558" y="2469079"/>
            <a:chExt cx="1459516" cy="1963510"/>
          </a:xfrm>
        </p:grpSpPr>
        <p:grpSp>
          <p:nvGrpSpPr>
            <p:cNvPr id="10" name="Group 651"/>
            <p:cNvGrpSpPr/>
            <p:nvPr/>
          </p:nvGrpSpPr>
          <p:grpSpPr>
            <a:xfrm>
              <a:off x="2891143" y="2469079"/>
              <a:ext cx="498150" cy="1188681"/>
              <a:chOff x="0" y="103589"/>
              <a:chExt cx="1291983" cy="3082916"/>
            </a:xfrm>
          </p:grpSpPr>
          <p:sp>
            <p:nvSpPr>
              <p:cNvPr id="11" name="Shape 646"/>
              <p:cNvSpPr/>
              <p:nvPr/>
            </p:nvSpPr>
            <p:spPr>
              <a:xfrm>
                <a:off x="0" y="2913000"/>
                <a:ext cx="1291983" cy="273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12" name="Shape 647"/>
              <p:cNvSpPr/>
              <p:nvPr/>
            </p:nvSpPr>
            <p:spPr>
              <a:xfrm rot="21300000" flipH="1">
                <a:off x="131787" y="114866"/>
                <a:ext cx="909269" cy="173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13" name="Shape 648"/>
              <p:cNvSpPr/>
              <p:nvPr/>
            </p:nvSpPr>
            <p:spPr>
              <a:xfrm>
                <a:off x="651434" y="1588306"/>
                <a:ext cx="169479" cy="1497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7" h="21600" extrusionOk="0">
                    <a:moveTo>
                      <a:pt x="20627" y="0"/>
                    </a:moveTo>
                    <a:cubicBezTo>
                      <a:pt x="10371" y="2560"/>
                      <a:pt x="3973" y="5305"/>
                      <a:pt x="1661" y="8112"/>
                    </a:cubicBezTo>
                    <a:cubicBezTo>
                      <a:pt x="-973" y="11309"/>
                      <a:pt x="1760" y="14535"/>
                      <a:pt x="2807" y="17770"/>
                    </a:cubicBezTo>
                    <a:cubicBezTo>
                      <a:pt x="2926" y="18139"/>
                      <a:pt x="3022" y="18507"/>
                      <a:pt x="2976" y="18876"/>
                    </a:cubicBezTo>
                    <a:cubicBezTo>
                      <a:pt x="2861" y="19795"/>
                      <a:pt x="1863" y="20708"/>
                      <a:pt x="0" y="21600"/>
                    </a:cubicBezTo>
                  </a:path>
                </a:pathLst>
              </a:custGeom>
              <a:solidFill>
                <a:schemeClr val="accent5"/>
              </a:solidFill>
              <a:ln w="762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14" name="Shape 649"/>
              <p:cNvSpPr/>
              <p:nvPr/>
            </p:nvSpPr>
            <p:spPr>
              <a:xfrm>
                <a:off x="648160" y="103589"/>
                <a:ext cx="397909" cy="172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15" name="Shape 650"/>
              <p:cNvSpPr/>
              <p:nvPr/>
            </p:nvSpPr>
            <p:spPr>
              <a:xfrm rot="1980000">
                <a:off x="774748" y="1866432"/>
                <a:ext cx="323935" cy="759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2542518" y="3785441"/>
              <a:ext cx="1199595" cy="273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Raleway" panose="020B0003030101060003" pitchFamily="34" charset="0"/>
                </a:rPr>
                <a:t>SECOND PHASE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12558" y="3988022"/>
              <a:ext cx="1459516" cy="444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More instruments and participants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6316" y="3010881"/>
            <a:ext cx="1459516" cy="1450533"/>
            <a:chOff x="646316" y="2991871"/>
            <a:chExt cx="1459516" cy="1611704"/>
          </a:xfrm>
        </p:grpSpPr>
        <p:grpSp>
          <p:nvGrpSpPr>
            <p:cNvPr id="6" name="Group 644"/>
            <p:cNvGrpSpPr/>
            <p:nvPr/>
          </p:nvGrpSpPr>
          <p:grpSpPr>
            <a:xfrm>
              <a:off x="1132517" y="2991871"/>
              <a:ext cx="498149" cy="665889"/>
              <a:chOff x="0" y="15707"/>
              <a:chExt cx="1291983" cy="1727025"/>
            </a:xfrm>
          </p:grpSpPr>
          <p:sp>
            <p:nvSpPr>
              <p:cNvPr id="7" name="Shape 641"/>
              <p:cNvSpPr/>
              <p:nvPr/>
            </p:nvSpPr>
            <p:spPr>
              <a:xfrm>
                <a:off x="0" y="1469226"/>
                <a:ext cx="1291983" cy="273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 sz="3200"/>
              </a:p>
            </p:txBody>
          </p:sp>
          <p:sp>
            <p:nvSpPr>
              <p:cNvPr id="8" name="Shape 642"/>
              <p:cNvSpPr/>
              <p:nvPr/>
            </p:nvSpPr>
            <p:spPr>
              <a:xfrm>
                <a:off x="453078" y="15707"/>
                <a:ext cx="548337" cy="1285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  <p:sp>
            <p:nvSpPr>
              <p:cNvPr id="9" name="Shape 643"/>
              <p:cNvSpPr/>
              <p:nvPr/>
            </p:nvSpPr>
            <p:spPr>
              <a:xfrm>
                <a:off x="631684" y="1181195"/>
                <a:ext cx="29484" cy="414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chemeClr val="accent5"/>
              </a:solidFill>
              <a:ln w="76200" cap="flat">
                <a:solidFill>
                  <a:schemeClr val="accent5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3200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776277" y="3782198"/>
              <a:ext cx="1199595" cy="273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Raleway" panose="020B0003030101060003" pitchFamily="34" charset="0"/>
                </a:rPr>
                <a:t>PHASE ONE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6316" y="3988022"/>
              <a:ext cx="14595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Single service</a:t>
              </a: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 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or several</a:t>
              </a:r>
            </a:p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Services (Instant, ACH </a:t>
              </a:r>
              <a:r>
                <a:rPr lang="en-US" sz="1000" dirty="0" err="1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etc</a:t>
              </a:r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Calibri Light" panose="020F0302020204030204" pitchFamily="34" charset="0"/>
                  <a:ea typeface="Roboto Light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32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TMS/X IN STANDALONE MODE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21671" y="4723821"/>
            <a:ext cx="2133600" cy="273844"/>
          </a:xfrm>
        </p:spPr>
        <p:txBody>
          <a:bodyPr/>
          <a:lstStyle/>
          <a:p>
            <a:fld id="{D60D1EDE-7116-2443-9BDD-368CE5B37660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2689" y="3267730"/>
            <a:ext cx="1296561" cy="5152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26" name="Rounded Rectangle 25"/>
          <p:cNvSpPr/>
          <p:nvPr/>
        </p:nvSpPr>
        <p:spPr>
          <a:xfrm>
            <a:off x="2959921" y="1897291"/>
            <a:ext cx="2956779" cy="1991847"/>
          </a:xfrm>
          <a:prstGeom prst="roundRect">
            <a:avLst>
              <a:gd name="adj" fmla="val 11434"/>
            </a:avLst>
          </a:prstGeom>
          <a:pattFill prst="pct5">
            <a:fgClr>
              <a:srgbClr val="00B050"/>
            </a:fgClr>
            <a:bgClr>
              <a:sysClr val="window" lastClr="FFFFFF"/>
            </a:bgClr>
          </a:pattFill>
          <a:ln w="15875" cap="flat" cmpd="sng" algn="ctr">
            <a:solidFill>
              <a:srgbClr val="008A3E"/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62" y="2048631"/>
            <a:ext cx="401540" cy="4646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4" y="3058566"/>
            <a:ext cx="396215" cy="45849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26091" y="1907793"/>
            <a:ext cx="1620103" cy="5588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TMS/X 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47135" y="2775703"/>
            <a:ext cx="1405244" cy="3430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lnSpc>
                <a:spcPts val="12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Systems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1030" y="1548582"/>
            <a:ext cx="1270485" cy="5195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lnSpc>
                <a:spcPts val="14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914377">
              <a:lnSpc>
                <a:spcPts val="14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Workstations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091510" y="2280401"/>
            <a:ext cx="857740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37" name="Rounded Rectangle 36"/>
          <p:cNvSpPr/>
          <p:nvPr/>
        </p:nvSpPr>
        <p:spPr>
          <a:xfrm>
            <a:off x="3184472" y="2517733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03276" y="2530340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79537" y="2517733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98341" y="2530340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74602" y="2525494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93407" y="2538101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84472" y="2902797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8513" y="2910642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Securities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082969" y="2902797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12913" y="2910642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Batching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966867" y="2909028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79604" y="2926612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MT&lt;-&gt;MX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94" y="4309161"/>
            <a:ext cx="401540" cy="464656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V="1">
            <a:off x="3600339" y="3871983"/>
            <a:ext cx="0" cy="50400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77" y="4309161"/>
            <a:ext cx="401540" cy="464656"/>
          </a:xfrm>
          <a:prstGeom prst="rect">
            <a:avLst/>
          </a:prstGeom>
        </p:spPr>
      </p:pic>
      <p:cxnSp>
        <p:nvCxnSpPr>
          <p:cNvPr id="52" name="Straight Arrow Connector 51"/>
          <p:cNvCxnSpPr>
            <a:stCxn id="49" idx="3"/>
            <a:endCxn id="51" idx="1"/>
          </p:cNvCxnSpPr>
          <p:nvPr/>
        </p:nvCxnSpPr>
        <p:spPr>
          <a:xfrm>
            <a:off x="3854434" y="4541489"/>
            <a:ext cx="961743" cy="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ysDot"/>
            <a:headEnd type="arrow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3902461" y="4556495"/>
            <a:ext cx="868116" cy="3926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lnSpc>
                <a:spcPts val="1400"/>
              </a:lnSpc>
              <a:defRPr/>
            </a:pPr>
            <a:r>
              <a:rPr lang="en-US" sz="12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54" y="4309161"/>
            <a:ext cx="401540" cy="4646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77" y="880385"/>
            <a:ext cx="401540" cy="46465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5189101" y="991039"/>
            <a:ext cx="1505644" cy="2909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914377">
              <a:lnSpc>
                <a:spcPts val="1400"/>
              </a:lnSpc>
              <a:defRPr/>
            </a:pPr>
            <a:r>
              <a:rPr lang="en-US" sz="10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and Control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5016947" y="1345042"/>
            <a:ext cx="0" cy="541037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1685969" y="948723"/>
            <a:ext cx="1402387" cy="4772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0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 capture and workflow 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95" y="885494"/>
            <a:ext cx="401540" cy="46465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65" y="885494"/>
            <a:ext cx="401540" cy="464656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 flipV="1">
            <a:off x="3424493" y="1344520"/>
            <a:ext cx="0" cy="541559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47" y="2048635"/>
            <a:ext cx="401540" cy="4646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57" y="2413323"/>
            <a:ext cx="916703" cy="106085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6939716" y="2168040"/>
            <a:ext cx="1494393" cy="3276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lnSpc>
                <a:spcPts val="120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Systems</a:t>
            </a:r>
            <a:endParaRPr lang="ru-RU" sz="1200" kern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740164" y="790986"/>
            <a:ext cx="0" cy="462989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66" name="Straight Arrow Connector 65"/>
          <p:cNvCxnSpPr/>
          <p:nvPr/>
        </p:nvCxnSpPr>
        <p:spPr>
          <a:xfrm flipV="1">
            <a:off x="5926304" y="2989319"/>
            <a:ext cx="1230427" cy="10259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6971719" y="3474175"/>
            <a:ext cx="1565572" cy="3345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914377">
              <a:lnSpc>
                <a:spcPts val="1200"/>
              </a:lnSpc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PNG/X, EFTS*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175985" y="520126"/>
            <a:ext cx="2520315" cy="3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Head Office</a:t>
            </a: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2"/>
          <p:cNvSpPr txBox="1">
            <a:spLocks noChangeArrowheads="1"/>
          </p:cNvSpPr>
          <p:nvPr/>
        </p:nvSpPr>
        <p:spPr bwMode="auto">
          <a:xfrm>
            <a:off x="2559210" y="4741122"/>
            <a:ext cx="3552191" cy="35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365F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Workstations at Bank’s Branches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03323" y="3550626"/>
            <a:ext cx="935991" cy="782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200"/>
              </a:lnSpc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 Banking, Treasury,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Salary,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eBanking, etc.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97685" y="4436276"/>
            <a:ext cx="1505585" cy="27051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400"/>
              </a:lnSpc>
            </a:pPr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and Control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724555" y="4386639"/>
            <a:ext cx="1402080" cy="4121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 capture and workflow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90206" y="3443031"/>
            <a:ext cx="923925" cy="266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V="1">
            <a:off x="4948121" y="3873726"/>
            <a:ext cx="0" cy="50400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arrow"/>
            <a:tailEnd type="arrow"/>
          </a:ln>
          <a:effectLst/>
        </p:spPr>
      </p:cxn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67" y="3430929"/>
            <a:ext cx="297213" cy="297213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3184472" y="3286167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98513" y="3294012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EBPP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4082969" y="3286167"/>
            <a:ext cx="732804" cy="307777"/>
          </a:xfrm>
          <a:prstGeom prst="roundRect">
            <a:avLst>
              <a:gd name="adj" fmla="val 8285"/>
            </a:avLst>
          </a:prstGeom>
          <a:solidFill>
            <a:srgbClr val="4F81BD">
              <a:lumMod val="20000"/>
              <a:lumOff val="80000"/>
            </a:srgbClr>
          </a:solidFill>
          <a:ln w="15875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914377">
              <a:defRPr/>
            </a:pPr>
            <a:endParaRPr lang="ru-RU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12913" y="3294012"/>
            <a:ext cx="895065" cy="30860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defTabSz="914377"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NRT</a:t>
            </a:r>
            <a:endParaRPr lang="ru-RU" sz="1200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2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TMS/X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4051" y="4369414"/>
            <a:ext cx="2133600" cy="273844"/>
          </a:xfrm>
        </p:spPr>
        <p:txBody>
          <a:bodyPr/>
          <a:lstStyle/>
          <a:p>
            <a:fld id="{D60D1EDE-7116-2443-9BDD-368CE5B3766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14"/>
          <p:cNvSpPr/>
          <p:nvPr/>
        </p:nvSpPr>
        <p:spPr>
          <a:xfrm>
            <a:off x="343949" y="1289303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</a:rPr>
              <a:t>STP enabler for financial transactions</a:t>
            </a:r>
          </a:p>
        </p:txBody>
      </p:sp>
      <p:sp>
        <p:nvSpPr>
          <p:cNvPr id="6" name="Rectangle 15"/>
          <p:cNvSpPr/>
          <p:nvPr/>
        </p:nvSpPr>
        <p:spPr>
          <a:xfrm>
            <a:off x="343950" y="1744040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Aggregates and segregates payments</a:t>
            </a:r>
          </a:p>
        </p:txBody>
      </p:sp>
      <p:sp>
        <p:nvSpPr>
          <p:cNvPr id="7" name="Rectangle 16"/>
          <p:cNvSpPr/>
          <p:nvPr/>
        </p:nvSpPr>
        <p:spPr>
          <a:xfrm>
            <a:off x="343950" y="2198355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Converts message </a:t>
            </a:r>
            <a:r>
              <a:rPr lang="en-US" sz="1200" b="1" dirty="0" smtClean="0">
                <a:solidFill>
                  <a:schemeClr val="tx1"/>
                </a:solidFill>
              </a:rPr>
              <a:t>formats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343949" y="2652670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1"/>
                </a:solidFill>
              </a:rPr>
              <a:t>Pre-validation and additional authorization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18"/>
          <p:cNvSpPr/>
          <p:nvPr/>
        </p:nvSpPr>
        <p:spPr>
          <a:xfrm>
            <a:off x="343949" y="3106985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Facilitates reconciliation</a:t>
            </a:r>
          </a:p>
        </p:txBody>
      </p:sp>
      <p:sp>
        <p:nvSpPr>
          <p:cNvPr id="10" name="Rectangle 19"/>
          <p:cNvSpPr/>
          <p:nvPr/>
        </p:nvSpPr>
        <p:spPr>
          <a:xfrm>
            <a:off x="343949" y="3561300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</a:rPr>
              <a:t>Online monitoring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37"/>
          <p:cNvSpPr/>
          <p:nvPr/>
        </p:nvSpPr>
        <p:spPr>
          <a:xfrm>
            <a:off x="343949" y="768995"/>
            <a:ext cx="3246976" cy="5114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SOLUTION HIGHLIGHTS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40"/>
          <p:cNvSpPr/>
          <p:nvPr/>
        </p:nvSpPr>
        <p:spPr>
          <a:xfrm>
            <a:off x="343950" y="4015615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</a:rPr>
              <a:t>Built-in BPM and Tasks engines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25"/>
          <p:cNvSpPr/>
          <p:nvPr/>
        </p:nvSpPr>
        <p:spPr>
          <a:xfrm>
            <a:off x="5105917" y="595259"/>
            <a:ext cx="3672408" cy="36645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BUSINESS BENEFITS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30"/>
          <p:cNvSpPr/>
          <p:nvPr/>
        </p:nvSpPr>
        <p:spPr>
          <a:xfrm>
            <a:off x="5105915" y="961718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Increases STP level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7" name="Rectangle 31"/>
          <p:cNvSpPr/>
          <p:nvPr/>
        </p:nvSpPr>
        <p:spPr>
          <a:xfrm>
            <a:off x="5105915" y="1337204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Minimizes enhancements of legacy systems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5105916" y="1712690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Mitigates transformation risks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9" name="Rectangle 33"/>
          <p:cNvSpPr/>
          <p:nvPr/>
        </p:nvSpPr>
        <p:spPr>
          <a:xfrm>
            <a:off x="5105916" y="2088176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Lowers time-to-market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0" name="Rectangle 34"/>
          <p:cNvSpPr/>
          <p:nvPr/>
        </p:nvSpPr>
        <p:spPr>
          <a:xfrm>
            <a:off x="5105915" y="2463662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Increases productivity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1" name="Rectangle 35"/>
          <p:cNvSpPr/>
          <p:nvPr/>
        </p:nvSpPr>
        <p:spPr>
          <a:xfrm>
            <a:off x="5105916" y="2839148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Reduces </a:t>
            </a:r>
            <a:r>
              <a:rPr lang="en-US" sz="1300" b="1" dirty="0">
                <a:solidFill>
                  <a:schemeClr val="tx1"/>
                </a:solidFill>
              </a:rPr>
              <a:t>traffic</a:t>
            </a:r>
          </a:p>
        </p:txBody>
      </p:sp>
      <p:sp>
        <p:nvSpPr>
          <p:cNvPr id="22" name="Стрелка вправо 57"/>
          <p:cNvSpPr/>
          <p:nvPr/>
        </p:nvSpPr>
        <p:spPr>
          <a:xfrm>
            <a:off x="3730752" y="1751589"/>
            <a:ext cx="1261872" cy="1799631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40"/>
          <p:cNvSpPr/>
          <p:nvPr/>
        </p:nvSpPr>
        <p:spPr>
          <a:xfrm>
            <a:off x="343949" y="4469930"/>
            <a:ext cx="3246976" cy="4454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bg1"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Extendable modular architecture (plug-ins)</a:t>
            </a:r>
          </a:p>
        </p:txBody>
      </p:sp>
      <p:sp>
        <p:nvSpPr>
          <p:cNvPr id="26" name="Rectangle 30"/>
          <p:cNvSpPr/>
          <p:nvPr/>
        </p:nvSpPr>
        <p:spPr>
          <a:xfrm>
            <a:off x="5105911" y="3566712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Future-proof technologies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7" name="Rectangle 31"/>
          <p:cNvSpPr/>
          <p:nvPr/>
        </p:nvSpPr>
        <p:spPr>
          <a:xfrm>
            <a:off x="5105911" y="3942198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Flexible and scalable architecture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8" name="Rectangle 32"/>
          <p:cNvSpPr/>
          <p:nvPr/>
        </p:nvSpPr>
        <p:spPr>
          <a:xfrm>
            <a:off x="5105912" y="4317684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Choice of supported OS, AS and DBMS fits your IT expertise and skills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29" name="Rectangle 33"/>
          <p:cNvSpPr/>
          <p:nvPr/>
        </p:nvSpPr>
        <p:spPr>
          <a:xfrm>
            <a:off x="5105912" y="4693170"/>
            <a:ext cx="3672408" cy="375486"/>
          </a:xfrm>
          <a:prstGeom prst="rect">
            <a:avLst/>
          </a:prstGeom>
          <a:solidFill>
            <a:srgbClr val="FFE28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Easy to support and upgrade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32" name="Rectangle 25"/>
          <p:cNvSpPr/>
          <p:nvPr/>
        </p:nvSpPr>
        <p:spPr>
          <a:xfrm>
            <a:off x="5105914" y="3214634"/>
            <a:ext cx="3672408" cy="36645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TECHNICAL BENEFITS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7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FOCUS POINTS: KEY CONCEPTS</a:t>
            </a:r>
            <a:endParaRPr lang="ru-R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648" y="660102"/>
            <a:ext cx="8278152" cy="399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ru-RU" sz="1900" dirty="0"/>
              <a:t>Advanced integration </a:t>
            </a:r>
            <a:r>
              <a:rPr lang="en-US" sz="1900" dirty="0"/>
              <a:t>and </a:t>
            </a:r>
            <a:r>
              <a:rPr lang="ru-RU" sz="1900" dirty="0"/>
              <a:t>STP facilities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FF0000"/>
                </a:solidFill>
              </a:rPr>
              <a:t>Advanced GUI for manual input</a:t>
            </a:r>
            <a:r>
              <a:rPr lang="en-US" sz="1900" dirty="0">
                <a:solidFill>
                  <a:srgbClr val="FF0000"/>
                </a:solidFill>
              </a:rPr>
              <a:t> (No need for SWIFT Terminal for manual input)</a:t>
            </a:r>
            <a:endParaRPr lang="ru-RU" sz="1900" dirty="0">
              <a:solidFill>
                <a:srgbClr val="FF0000"/>
              </a:solidFill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ru-RU" sz="1900" dirty="0"/>
              <a:t>Reporting</a:t>
            </a:r>
            <a:r>
              <a:rPr lang="en-US" sz="1900" dirty="0"/>
              <a:t>, reconciliation and seamless network switchover</a:t>
            </a:r>
            <a:endParaRPr lang="ru-RU" sz="1900" dirty="0"/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Availability of security mechanism to ensure digital signing/verification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ru-RU" sz="1900" dirty="0">
                <a:solidFill>
                  <a:srgbClr val="FF0000"/>
                </a:solidFill>
              </a:rPr>
              <a:t>Flexible and very competitive pricing</a:t>
            </a:r>
            <a:endParaRPr lang="en-US" sz="1900" dirty="0">
              <a:solidFill>
                <a:srgbClr val="FF0000"/>
              </a:solidFill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1900" dirty="0"/>
              <a:t>Future-proof investment considering </a:t>
            </a:r>
          </a:p>
          <a:p>
            <a:pPr marL="600075" lvl="1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dirty="0"/>
              <a:t>Universal Payment HUB </a:t>
            </a:r>
          </a:p>
          <a:p>
            <a:pPr marL="600075" lvl="1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900" dirty="0"/>
              <a:t>Integration to GCC payments environment</a:t>
            </a:r>
          </a:p>
          <a:p>
            <a:pPr marL="600075" lvl="1" indent="-257175">
              <a:lnSpc>
                <a:spcPct val="150000"/>
              </a:lnSpc>
              <a:buFont typeface="+mj-lt"/>
              <a:buAutoNum type="arabicPeriod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70034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COST SAVING WITH TMS/X</a:t>
            </a:r>
            <a:endParaRPr lang="ru-RU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0556" y="677515"/>
            <a:ext cx="8286244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Native SWIFT interface support</a:t>
            </a:r>
            <a:endParaRPr lang="ru-RU" sz="2000" dirty="0"/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Flexible payment authorization within TMS/X (no need for SWIFT terminal)</a:t>
            </a:r>
            <a:endParaRPr lang="ru-RU" sz="2000" dirty="0"/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Online network switchover management (VPN&lt;-&gt;SWIFT)</a:t>
            </a:r>
            <a:endParaRPr lang="ru-RU" sz="2000" dirty="0"/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Pre-validation and preventive controls reduces unneeded traffic</a:t>
            </a:r>
            <a:endParaRPr lang="ru-RU" sz="2000" dirty="0">
              <a:solidFill>
                <a:srgbClr val="FF0000"/>
              </a:solidFill>
            </a:endParaRP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Easy deployment within existing banks infrastructure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Low total cost of ownership due to minimum infrastructure investment</a:t>
            </a:r>
            <a:endParaRPr lang="ru-RU" sz="2000" dirty="0"/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Same vendor of central node system reduces risks of project overruns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007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INTEGRATION and STP FACILITIES (1/2)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3" y="817425"/>
            <a:ext cx="7400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TMS/X is capable to interface with Your CBS and other internal systems</a:t>
            </a:r>
          </a:p>
          <a:p>
            <a:endParaRPr lang="en-US" dirty="0" smtClean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 smtClean="0"/>
              <a:t>Any protocol</a:t>
            </a:r>
            <a:endParaRPr lang="ru-RU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 smtClean="0"/>
              <a:t>Any format</a:t>
            </a:r>
          </a:p>
          <a:p>
            <a:endParaRPr lang="en-US" dirty="0" smtClean="0"/>
          </a:p>
          <a:p>
            <a:r>
              <a:rPr lang="en-US" dirty="0" smtClean="0"/>
              <a:t>Integration can be done on different levels:</a:t>
            </a:r>
            <a:endParaRPr lang="ru-RU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 smtClean="0"/>
              <a:t>Payment or accounting </a:t>
            </a:r>
            <a:r>
              <a:rPr lang="en-US" dirty="0"/>
              <a:t>e</a:t>
            </a:r>
            <a:r>
              <a:rPr lang="en-US" dirty="0" smtClean="0"/>
              <a:t>ntries level</a:t>
            </a:r>
            <a:endParaRPr lang="ru-RU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 smtClean="0"/>
              <a:t>Capture Forms level (support of CIF etc.)</a:t>
            </a:r>
            <a:endParaRPr lang="ru-RU" dirty="0"/>
          </a:p>
          <a:p>
            <a:endParaRPr lang="en-US" dirty="0" smtClean="0"/>
          </a:p>
          <a:p>
            <a:r>
              <a:rPr lang="en-US" dirty="0" smtClean="0"/>
              <a:t>Integration with </a:t>
            </a:r>
            <a:r>
              <a:rPr lang="ru-RU" dirty="0" smtClean="0"/>
              <a:t>CBS </a:t>
            </a:r>
            <a:r>
              <a:rPr lang="en-US" dirty="0" smtClean="0"/>
              <a:t>as a part of unified payments execution process </a:t>
            </a:r>
            <a:r>
              <a:rPr lang="ru-RU" dirty="0" smtClean="0"/>
              <a:t>(</a:t>
            </a:r>
            <a:r>
              <a:rPr lang="en-US" dirty="0" smtClean="0"/>
              <a:t>exceptions monitoring and decision making from TMS/X GUI with subsequent reflection in CBS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2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19638"/>
            <a:ext cx="2133600" cy="273051"/>
          </a:xfrm>
        </p:spPr>
        <p:txBody>
          <a:bodyPr/>
          <a:lstStyle/>
          <a:p>
            <a:fld id="{D60D1EDE-7116-2443-9BDD-368CE5B3766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3688693" y="1"/>
            <a:ext cx="5460511" cy="5143500"/>
          </a:xfrm>
          <a:custGeom>
            <a:avLst/>
            <a:gdLst>
              <a:gd name="connsiteX0" fmla="*/ 2483124 w 5460510"/>
              <a:gd name="connsiteY0" fmla="*/ 0 h 5143500"/>
              <a:gd name="connsiteX1" fmla="*/ 3771407 w 5460510"/>
              <a:gd name="connsiteY1" fmla="*/ 0 h 5143500"/>
              <a:gd name="connsiteX2" fmla="*/ 4717679 w 5460510"/>
              <a:gd name="connsiteY2" fmla="*/ 0 h 5143500"/>
              <a:gd name="connsiteX3" fmla="*/ 5460510 w 5460510"/>
              <a:gd name="connsiteY3" fmla="*/ 0 h 5143500"/>
              <a:gd name="connsiteX4" fmla="*/ 5460510 w 5460510"/>
              <a:gd name="connsiteY4" fmla="*/ 5143500 h 5143500"/>
              <a:gd name="connsiteX5" fmla="*/ 4717679 w 5460510"/>
              <a:gd name="connsiteY5" fmla="*/ 5143500 h 5143500"/>
              <a:gd name="connsiteX6" fmla="*/ 3771407 w 5460510"/>
              <a:gd name="connsiteY6" fmla="*/ 5143500 h 5143500"/>
              <a:gd name="connsiteX7" fmla="*/ 0 w 5460510"/>
              <a:gd name="connsiteY7" fmla="*/ 5143500 h 5143500"/>
              <a:gd name="connsiteX0" fmla="*/ 2483124 w 5460510"/>
              <a:gd name="connsiteY0" fmla="*/ 0 h 5143500"/>
              <a:gd name="connsiteX1" fmla="*/ 4717679 w 5460510"/>
              <a:gd name="connsiteY1" fmla="*/ 0 h 5143500"/>
              <a:gd name="connsiteX2" fmla="*/ 5460510 w 5460510"/>
              <a:gd name="connsiteY2" fmla="*/ 0 h 5143500"/>
              <a:gd name="connsiteX3" fmla="*/ 5460510 w 5460510"/>
              <a:gd name="connsiteY3" fmla="*/ 5143500 h 5143500"/>
              <a:gd name="connsiteX4" fmla="*/ 4717679 w 5460510"/>
              <a:gd name="connsiteY4" fmla="*/ 5143500 h 5143500"/>
              <a:gd name="connsiteX5" fmla="*/ 3771407 w 5460510"/>
              <a:gd name="connsiteY5" fmla="*/ 5143500 h 5143500"/>
              <a:gd name="connsiteX6" fmla="*/ 0 w 5460510"/>
              <a:gd name="connsiteY6" fmla="*/ 5143500 h 5143500"/>
              <a:gd name="connsiteX7" fmla="*/ 2483124 w 5460510"/>
              <a:gd name="connsiteY7" fmla="*/ 0 h 5143500"/>
              <a:gd name="connsiteX0" fmla="*/ 3238774 w 5460510"/>
              <a:gd name="connsiteY0" fmla="*/ 0 h 5143500"/>
              <a:gd name="connsiteX1" fmla="*/ 4717679 w 5460510"/>
              <a:gd name="connsiteY1" fmla="*/ 0 h 5143500"/>
              <a:gd name="connsiteX2" fmla="*/ 5460510 w 5460510"/>
              <a:gd name="connsiteY2" fmla="*/ 0 h 5143500"/>
              <a:gd name="connsiteX3" fmla="*/ 5460510 w 5460510"/>
              <a:gd name="connsiteY3" fmla="*/ 5143500 h 5143500"/>
              <a:gd name="connsiteX4" fmla="*/ 4717679 w 5460510"/>
              <a:gd name="connsiteY4" fmla="*/ 5143500 h 5143500"/>
              <a:gd name="connsiteX5" fmla="*/ 3771407 w 5460510"/>
              <a:gd name="connsiteY5" fmla="*/ 5143500 h 5143500"/>
              <a:gd name="connsiteX6" fmla="*/ 0 w 5460510"/>
              <a:gd name="connsiteY6" fmla="*/ 5143500 h 5143500"/>
              <a:gd name="connsiteX7" fmla="*/ 3238774 w 5460510"/>
              <a:gd name="connsiteY7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0510" h="5143500">
                <a:moveTo>
                  <a:pt x="3238774" y="0"/>
                </a:moveTo>
                <a:lnTo>
                  <a:pt x="4717679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4717679" y="5143500"/>
                </a:lnTo>
                <a:lnTo>
                  <a:pt x="3771407" y="5143500"/>
                </a:lnTo>
                <a:lnTo>
                  <a:pt x="0" y="5143500"/>
                </a:lnTo>
                <a:lnTo>
                  <a:pt x="323877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3688693" y="-254"/>
            <a:ext cx="5460511" cy="5143755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  <a:gd name="connsiteX0" fmla="*/ 2483124 w 5460510"/>
              <a:gd name="connsiteY0" fmla="*/ 6096 h 5149596"/>
              <a:gd name="connsiteX1" fmla="*/ 4283449 w 5460510"/>
              <a:gd name="connsiteY1" fmla="*/ 0 h 5149596"/>
              <a:gd name="connsiteX2" fmla="*/ 4717679 w 5460510"/>
              <a:gd name="connsiteY2" fmla="*/ 6096 h 5149596"/>
              <a:gd name="connsiteX3" fmla="*/ 4741319 w 5460510"/>
              <a:gd name="connsiteY3" fmla="*/ 6096 h 5149596"/>
              <a:gd name="connsiteX4" fmla="*/ 5318193 w 5460510"/>
              <a:gd name="connsiteY4" fmla="*/ 6096 h 5149596"/>
              <a:gd name="connsiteX5" fmla="*/ 5460510 w 5460510"/>
              <a:gd name="connsiteY5" fmla="*/ 6096 h 5149596"/>
              <a:gd name="connsiteX6" fmla="*/ 5460510 w 5460510"/>
              <a:gd name="connsiteY6" fmla="*/ 5149596 h 5149596"/>
              <a:gd name="connsiteX7" fmla="*/ 5318193 w 5460510"/>
              <a:gd name="connsiteY7" fmla="*/ 5149596 h 5149596"/>
              <a:gd name="connsiteX8" fmla="*/ 4741319 w 5460510"/>
              <a:gd name="connsiteY8" fmla="*/ 5149596 h 5149596"/>
              <a:gd name="connsiteX9" fmla="*/ 4717679 w 5460510"/>
              <a:gd name="connsiteY9" fmla="*/ 5149596 h 5149596"/>
              <a:gd name="connsiteX10" fmla="*/ 3448297 w 5460510"/>
              <a:gd name="connsiteY10" fmla="*/ 5149596 h 5149596"/>
              <a:gd name="connsiteX11" fmla="*/ 0 w 5460510"/>
              <a:gd name="connsiteY11" fmla="*/ 5149596 h 5149596"/>
              <a:gd name="connsiteX12" fmla="*/ 2483124 w 5460510"/>
              <a:gd name="connsiteY12" fmla="*/ 6096 h 5149596"/>
              <a:gd name="connsiteX0" fmla="*/ 3586500 w 5460510"/>
              <a:gd name="connsiteY0" fmla="*/ 0 h 5161788"/>
              <a:gd name="connsiteX1" fmla="*/ 4283449 w 5460510"/>
              <a:gd name="connsiteY1" fmla="*/ 12192 h 5161788"/>
              <a:gd name="connsiteX2" fmla="*/ 4717679 w 5460510"/>
              <a:gd name="connsiteY2" fmla="*/ 18288 h 5161788"/>
              <a:gd name="connsiteX3" fmla="*/ 4741319 w 5460510"/>
              <a:gd name="connsiteY3" fmla="*/ 18288 h 5161788"/>
              <a:gd name="connsiteX4" fmla="*/ 5318193 w 5460510"/>
              <a:gd name="connsiteY4" fmla="*/ 18288 h 5161788"/>
              <a:gd name="connsiteX5" fmla="*/ 5460510 w 5460510"/>
              <a:gd name="connsiteY5" fmla="*/ 18288 h 5161788"/>
              <a:gd name="connsiteX6" fmla="*/ 5460510 w 5460510"/>
              <a:gd name="connsiteY6" fmla="*/ 5161788 h 5161788"/>
              <a:gd name="connsiteX7" fmla="*/ 5318193 w 5460510"/>
              <a:gd name="connsiteY7" fmla="*/ 5161788 h 5161788"/>
              <a:gd name="connsiteX8" fmla="*/ 4741319 w 5460510"/>
              <a:gd name="connsiteY8" fmla="*/ 5161788 h 5161788"/>
              <a:gd name="connsiteX9" fmla="*/ 4717679 w 5460510"/>
              <a:gd name="connsiteY9" fmla="*/ 5161788 h 5161788"/>
              <a:gd name="connsiteX10" fmla="*/ 3448297 w 5460510"/>
              <a:gd name="connsiteY10" fmla="*/ 5161788 h 5161788"/>
              <a:gd name="connsiteX11" fmla="*/ 0 w 5460510"/>
              <a:gd name="connsiteY11" fmla="*/ 5161788 h 5161788"/>
              <a:gd name="connsiteX12" fmla="*/ 3586500 w 5460510"/>
              <a:gd name="connsiteY12" fmla="*/ 0 h 5161788"/>
              <a:gd name="connsiteX0" fmla="*/ 3598692 w 5460510"/>
              <a:gd name="connsiteY0" fmla="*/ 0 h 5149596"/>
              <a:gd name="connsiteX1" fmla="*/ 4283449 w 5460510"/>
              <a:gd name="connsiteY1" fmla="*/ 0 h 5149596"/>
              <a:gd name="connsiteX2" fmla="*/ 4717679 w 5460510"/>
              <a:gd name="connsiteY2" fmla="*/ 6096 h 5149596"/>
              <a:gd name="connsiteX3" fmla="*/ 4741319 w 5460510"/>
              <a:gd name="connsiteY3" fmla="*/ 6096 h 5149596"/>
              <a:gd name="connsiteX4" fmla="*/ 5318193 w 5460510"/>
              <a:gd name="connsiteY4" fmla="*/ 6096 h 5149596"/>
              <a:gd name="connsiteX5" fmla="*/ 5460510 w 5460510"/>
              <a:gd name="connsiteY5" fmla="*/ 6096 h 5149596"/>
              <a:gd name="connsiteX6" fmla="*/ 5460510 w 5460510"/>
              <a:gd name="connsiteY6" fmla="*/ 5149596 h 5149596"/>
              <a:gd name="connsiteX7" fmla="*/ 5318193 w 5460510"/>
              <a:gd name="connsiteY7" fmla="*/ 5149596 h 5149596"/>
              <a:gd name="connsiteX8" fmla="*/ 4741319 w 5460510"/>
              <a:gd name="connsiteY8" fmla="*/ 5149596 h 5149596"/>
              <a:gd name="connsiteX9" fmla="*/ 4717679 w 5460510"/>
              <a:gd name="connsiteY9" fmla="*/ 5149596 h 5149596"/>
              <a:gd name="connsiteX10" fmla="*/ 3448297 w 5460510"/>
              <a:gd name="connsiteY10" fmla="*/ 5149596 h 5149596"/>
              <a:gd name="connsiteX11" fmla="*/ 0 w 5460510"/>
              <a:gd name="connsiteY11" fmla="*/ 5149596 h 5149596"/>
              <a:gd name="connsiteX12" fmla="*/ 3598692 w 5460510"/>
              <a:gd name="connsiteY12" fmla="*/ 0 h 5149596"/>
              <a:gd name="connsiteX0" fmla="*/ 3598692 w 5460510"/>
              <a:gd name="connsiteY0" fmla="*/ 0 h 5149596"/>
              <a:gd name="connsiteX1" fmla="*/ 4283449 w 5460510"/>
              <a:gd name="connsiteY1" fmla="*/ 0 h 5149596"/>
              <a:gd name="connsiteX2" fmla="*/ 4717679 w 5460510"/>
              <a:gd name="connsiteY2" fmla="*/ 6096 h 5149596"/>
              <a:gd name="connsiteX3" fmla="*/ 5318193 w 5460510"/>
              <a:gd name="connsiteY3" fmla="*/ 6096 h 5149596"/>
              <a:gd name="connsiteX4" fmla="*/ 5460510 w 5460510"/>
              <a:gd name="connsiteY4" fmla="*/ 6096 h 5149596"/>
              <a:gd name="connsiteX5" fmla="*/ 5460510 w 5460510"/>
              <a:gd name="connsiteY5" fmla="*/ 5149596 h 5149596"/>
              <a:gd name="connsiteX6" fmla="*/ 5318193 w 5460510"/>
              <a:gd name="connsiteY6" fmla="*/ 5149596 h 5149596"/>
              <a:gd name="connsiteX7" fmla="*/ 4741319 w 5460510"/>
              <a:gd name="connsiteY7" fmla="*/ 5149596 h 5149596"/>
              <a:gd name="connsiteX8" fmla="*/ 4717679 w 5460510"/>
              <a:gd name="connsiteY8" fmla="*/ 5149596 h 5149596"/>
              <a:gd name="connsiteX9" fmla="*/ 3448297 w 5460510"/>
              <a:gd name="connsiteY9" fmla="*/ 5149596 h 5149596"/>
              <a:gd name="connsiteX10" fmla="*/ 0 w 5460510"/>
              <a:gd name="connsiteY10" fmla="*/ 5149596 h 5149596"/>
              <a:gd name="connsiteX11" fmla="*/ 3598692 w 5460510"/>
              <a:gd name="connsiteY11" fmla="*/ 0 h 5149596"/>
              <a:gd name="connsiteX0" fmla="*/ 3598692 w 5460510"/>
              <a:gd name="connsiteY0" fmla="*/ 0 h 5149596"/>
              <a:gd name="connsiteX1" fmla="*/ 4283449 w 5460510"/>
              <a:gd name="connsiteY1" fmla="*/ 0 h 5149596"/>
              <a:gd name="connsiteX2" fmla="*/ 5318193 w 5460510"/>
              <a:gd name="connsiteY2" fmla="*/ 6096 h 5149596"/>
              <a:gd name="connsiteX3" fmla="*/ 5460510 w 5460510"/>
              <a:gd name="connsiteY3" fmla="*/ 6096 h 5149596"/>
              <a:gd name="connsiteX4" fmla="*/ 5460510 w 5460510"/>
              <a:gd name="connsiteY4" fmla="*/ 5149596 h 5149596"/>
              <a:gd name="connsiteX5" fmla="*/ 5318193 w 5460510"/>
              <a:gd name="connsiteY5" fmla="*/ 5149596 h 5149596"/>
              <a:gd name="connsiteX6" fmla="*/ 4741319 w 5460510"/>
              <a:gd name="connsiteY6" fmla="*/ 5149596 h 5149596"/>
              <a:gd name="connsiteX7" fmla="*/ 4717679 w 5460510"/>
              <a:gd name="connsiteY7" fmla="*/ 5149596 h 5149596"/>
              <a:gd name="connsiteX8" fmla="*/ 3448297 w 5460510"/>
              <a:gd name="connsiteY8" fmla="*/ 5149596 h 5149596"/>
              <a:gd name="connsiteX9" fmla="*/ 0 w 5460510"/>
              <a:gd name="connsiteY9" fmla="*/ 5149596 h 5149596"/>
              <a:gd name="connsiteX10" fmla="*/ 3598692 w 5460510"/>
              <a:gd name="connsiteY10" fmla="*/ 0 h 5149596"/>
              <a:gd name="connsiteX0" fmla="*/ 3598692 w 5460510"/>
              <a:gd name="connsiteY0" fmla="*/ 0 h 5149596"/>
              <a:gd name="connsiteX1" fmla="*/ 5318193 w 5460510"/>
              <a:gd name="connsiteY1" fmla="*/ 6096 h 5149596"/>
              <a:gd name="connsiteX2" fmla="*/ 5460510 w 5460510"/>
              <a:gd name="connsiteY2" fmla="*/ 6096 h 5149596"/>
              <a:gd name="connsiteX3" fmla="*/ 5460510 w 5460510"/>
              <a:gd name="connsiteY3" fmla="*/ 5149596 h 5149596"/>
              <a:gd name="connsiteX4" fmla="*/ 5318193 w 5460510"/>
              <a:gd name="connsiteY4" fmla="*/ 5149596 h 5149596"/>
              <a:gd name="connsiteX5" fmla="*/ 4741319 w 5460510"/>
              <a:gd name="connsiteY5" fmla="*/ 5149596 h 5149596"/>
              <a:gd name="connsiteX6" fmla="*/ 4717679 w 5460510"/>
              <a:gd name="connsiteY6" fmla="*/ 5149596 h 5149596"/>
              <a:gd name="connsiteX7" fmla="*/ 3448297 w 5460510"/>
              <a:gd name="connsiteY7" fmla="*/ 5149596 h 5149596"/>
              <a:gd name="connsiteX8" fmla="*/ 0 w 5460510"/>
              <a:gd name="connsiteY8" fmla="*/ 5149596 h 5149596"/>
              <a:gd name="connsiteX9" fmla="*/ 3598692 w 5460510"/>
              <a:gd name="connsiteY9" fmla="*/ 0 h 5149596"/>
              <a:gd name="connsiteX0" fmla="*/ 4622820 w 5460510"/>
              <a:gd name="connsiteY0" fmla="*/ 6096 h 5143500"/>
              <a:gd name="connsiteX1" fmla="*/ 5318193 w 5460510"/>
              <a:gd name="connsiteY1" fmla="*/ 0 h 5143500"/>
              <a:gd name="connsiteX2" fmla="*/ 5460510 w 5460510"/>
              <a:gd name="connsiteY2" fmla="*/ 0 h 5143500"/>
              <a:gd name="connsiteX3" fmla="*/ 5460510 w 5460510"/>
              <a:gd name="connsiteY3" fmla="*/ 5143500 h 5143500"/>
              <a:gd name="connsiteX4" fmla="*/ 5318193 w 5460510"/>
              <a:gd name="connsiteY4" fmla="*/ 5143500 h 5143500"/>
              <a:gd name="connsiteX5" fmla="*/ 4741319 w 5460510"/>
              <a:gd name="connsiteY5" fmla="*/ 5143500 h 5143500"/>
              <a:gd name="connsiteX6" fmla="*/ 4717679 w 5460510"/>
              <a:gd name="connsiteY6" fmla="*/ 5143500 h 5143500"/>
              <a:gd name="connsiteX7" fmla="*/ 3448297 w 5460510"/>
              <a:gd name="connsiteY7" fmla="*/ 5143500 h 5143500"/>
              <a:gd name="connsiteX8" fmla="*/ 0 w 5460510"/>
              <a:gd name="connsiteY8" fmla="*/ 5143500 h 5143500"/>
              <a:gd name="connsiteX9" fmla="*/ 4622820 w 5460510"/>
              <a:gd name="connsiteY9" fmla="*/ 6096 h 5143500"/>
              <a:gd name="connsiteX0" fmla="*/ 4635520 w 5460510"/>
              <a:gd name="connsiteY0" fmla="*/ 0 h 5143754"/>
              <a:gd name="connsiteX1" fmla="*/ 5318193 w 5460510"/>
              <a:gd name="connsiteY1" fmla="*/ 254 h 5143754"/>
              <a:gd name="connsiteX2" fmla="*/ 5460510 w 5460510"/>
              <a:gd name="connsiteY2" fmla="*/ 254 h 5143754"/>
              <a:gd name="connsiteX3" fmla="*/ 5460510 w 5460510"/>
              <a:gd name="connsiteY3" fmla="*/ 5143754 h 5143754"/>
              <a:gd name="connsiteX4" fmla="*/ 5318193 w 5460510"/>
              <a:gd name="connsiteY4" fmla="*/ 5143754 h 5143754"/>
              <a:gd name="connsiteX5" fmla="*/ 4741319 w 5460510"/>
              <a:gd name="connsiteY5" fmla="*/ 5143754 h 5143754"/>
              <a:gd name="connsiteX6" fmla="*/ 4717679 w 5460510"/>
              <a:gd name="connsiteY6" fmla="*/ 5143754 h 5143754"/>
              <a:gd name="connsiteX7" fmla="*/ 3448297 w 5460510"/>
              <a:gd name="connsiteY7" fmla="*/ 5143754 h 5143754"/>
              <a:gd name="connsiteX8" fmla="*/ 0 w 5460510"/>
              <a:gd name="connsiteY8" fmla="*/ 5143754 h 5143754"/>
              <a:gd name="connsiteX9" fmla="*/ 4635520 w 5460510"/>
              <a:gd name="connsiteY9" fmla="*/ 0 h 514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0510" h="5143754">
                <a:moveTo>
                  <a:pt x="4635520" y="0"/>
                </a:moveTo>
                <a:lnTo>
                  <a:pt x="5318193" y="254"/>
                </a:lnTo>
                <a:lnTo>
                  <a:pt x="5460510" y="254"/>
                </a:lnTo>
                <a:lnTo>
                  <a:pt x="5460510" y="5143754"/>
                </a:lnTo>
                <a:lnTo>
                  <a:pt x="5318193" y="5143754"/>
                </a:lnTo>
                <a:lnTo>
                  <a:pt x="4741319" y="5143754"/>
                </a:lnTo>
                <a:lnTo>
                  <a:pt x="4717679" y="5143754"/>
                </a:lnTo>
                <a:lnTo>
                  <a:pt x="3448297" y="5143754"/>
                </a:lnTo>
                <a:lnTo>
                  <a:pt x="0" y="5143754"/>
                </a:lnTo>
                <a:lnTo>
                  <a:pt x="4635520" y="0"/>
                </a:ln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11587" y="2194187"/>
            <a:ext cx="2028569" cy="52322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2800" b="1" dirty="0" smtClean="0"/>
              <a:t>О Компании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1587" y="2784557"/>
            <a:ext cx="2824092" cy="0"/>
          </a:xfrm>
          <a:prstGeom prst="line">
            <a:avLst/>
          </a:prstGeom>
          <a:ln>
            <a:solidFill>
              <a:srgbClr val="0068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8" y="1293923"/>
            <a:ext cx="1452493" cy="4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8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INTEGRATION and STP FACILITIES (2/2)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3" y="817425"/>
            <a:ext cx="7400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25835" y="570962"/>
            <a:ext cx="8496944" cy="874117"/>
          </a:xfrm>
          <a:custGeom>
            <a:avLst/>
            <a:gdLst>
              <a:gd name="T0" fmla="*/ 4483100 w 21600"/>
              <a:gd name="T1" fmla="*/ 2203450 h 21600"/>
              <a:gd name="T2" fmla="*/ 4483100 w 21600"/>
              <a:gd name="T3" fmla="*/ 2203450 h 21600"/>
              <a:gd name="T4" fmla="*/ 4483100 w 21600"/>
              <a:gd name="T5" fmla="*/ 2203450 h 21600"/>
              <a:gd name="T6" fmla="*/ 4483100 w 21600"/>
              <a:gd name="T7" fmla="*/ 22034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ru-RU"/>
            </a:defPPr>
            <a:lvl1pPr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4572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9144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3716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18288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0" lvl="1" indent="0" defTabSz="914400" eaLnBrk="1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ru-RU" sz="1400" dirty="0" smtClean="0">
                <a:latin typeface="+mj-lt"/>
              </a:rPr>
              <a:t>TMS/X adopts universal industrial integration framework which opens possibilities to implement any integration scenarios with almost any available protocol and format. </a:t>
            </a:r>
          </a:p>
          <a:p>
            <a:pPr marL="0" lvl="1" indent="0" defTabSz="914400" eaLnBrk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ru-RU" sz="1400" dirty="0" smtClean="0">
                <a:latin typeface="+mj-lt"/>
              </a:rPr>
              <a:t>Some of them are:</a:t>
            </a:r>
            <a:endParaRPr lang="ru-RU" altLang="ru-RU" sz="1400" dirty="0">
              <a:latin typeface="+mj-lt"/>
            </a:endParaRPr>
          </a:p>
          <a:p>
            <a:pPr marL="342900" lvl="1" indent="-342900" defTabSz="914400" eaLnBrk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00000"/>
              <a:buAutoNum type="arabicParenR"/>
            </a:pPr>
            <a:endParaRPr lang="ru-RU" altLang="ru-RU" sz="14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25835" y="1441384"/>
            <a:ext cx="8032365" cy="2348660"/>
          </a:xfrm>
          <a:custGeom>
            <a:avLst/>
            <a:gdLst>
              <a:gd name="T0" fmla="*/ 4483100 w 21600"/>
              <a:gd name="T1" fmla="*/ 2203450 h 21600"/>
              <a:gd name="T2" fmla="*/ 4483100 w 21600"/>
              <a:gd name="T3" fmla="*/ 2203450 h 21600"/>
              <a:gd name="T4" fmla="*/ 4483100 w 21600"/>
              <a:gd name="T5" fmla="*/ 2203450 h 21600"/>
              <a:gd name="T6" fmla="*/ 4483100 w 21600"/>
              <a:gd name="T7" fmla="*/ 22034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ru-RU"/>
            </a:defPPr>
            <a:lvl1pPr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1pPr>
            <a:lvl2pPr marL="4572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2pPr>
            <a:lvl3pPr marL="9144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3pPr>
            <a:lvl4pPr marL="13716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4pPr>
            <a:lvl5pPr marL="1828800" algn="l" defTabSz="449263" rtl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defRPr>
            </a:lvl9pPr>
          </a:lstStyle>
          <a:p>
            <a:pPr marL="0" lvl="1" indent="0" defTabSz="914400" eaLnBrk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ru-RU" sz="1000" dirty="0" smtClean="0">
                <a:latin typeface="+mj-lt"/>
              </a:rPr>
              <a:t>AHC</a:t>
            </a:r>
            <a:r>
              <a:rPr lang="en-US" altLang="ru-RU" sz="1000" dirty="0">
                <a:latin typeface="+mj-lt"/>
              </a:rPr>
              <a:t>, AMQP, APNS, Atom, Avro, AWS, Bean, Box, Browse, Cache, Class, CMIS, </a:t>
            </a:r>
            <a:r>
              <a:rPr lang="en-US" altLang="ru-RU" sz="1000" dirty="0" err="1">
                <a:latin typeface="+mj-lt"/>
              </a:rPr>
              <a:t>Cometd</a:t>
            </a:r>
            <a:r>
              <a:rPr lang="en-US" altLang="ru-RU" sz="1000" dirty="0">
                <a:latin typeface="+mj-lt"/>
              </a:rPr>
              <a:t>, Context, </a:t>
            </a:r>
            <a:r>
              <a:rPr lang="en-US" altLang="ru-RU" sz="1000" dirty="0" err="1">
                <a:latin typeface="+mj-lt"/>
              </a:rPr>
              <a:t>ControlBus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CouchDB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Crypto</a:t>
            </a:r>
            <a:r>
              <a:rPr lang="en-US" altLang="ru-RU" sz="1000" dirty="0">
                <a:latin typeface="+mj-lt"/>
              </a:rPr>
              <a:t>, CXF, </a:t>
            </a:r>
            <a:r>
              <a:rPr lang="en-US" altLang="ru-RU" sz="1000" dirty="0" err="1">
                <a:latin typeface="+mj-lt"/>
              </a:rPr>
              <a:t>DataFormat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DataSet</a:t>
            </a:r>
            <a:r>
              <a:rPr lang="en-US" altLang="ru-RU" sz="1000" dirty="0">
                <a:latin typeface="+mj-lt"/>
              </a:rPr>
              <a:t>, Direct-VM, DNS, Disruptor, Dropbox, </a:t>
            </a:r>
            <a:r>
              <a:rPr lang="en-US" altLang="ru-RU" sz="1000" b="1" dirty="0">
                <a:latin typeface="+mj-lt"/>
              </a:rPr>
              <a:t>EJB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ElasticSearch</a:t>
            </a:r>
            <a:r>
              <a:rPr lang="en-US" altLang="ru-RU" sz="1000" dirty="0">
                <a:latin typeface="+mj-lt"/>
              </a:rPr>
              <a:t>, Spring Event, </a:t>
            </a:r>
            <a:r>
              <a:rPr lang="en-US" altLang="ru-RU" sz="1000" dirty="0" err="1">
                <a:latin typeface="+mj-lt"/>
              </a:rPr>
              <a:t>EventAdmin</a:t>
            </a:r>
            <a:r>
              <a:rPr lang="en-US" altLang="ru-RU" sz="1000" dirty="0">
                <a:latin typeface="+mj-lt"/>
              </a:rPr>
              <a:t>, Exec, Facebook, </a:t>
            </a:r>
            <a:r>
              <a:rPr lang="en-US" altLang="ru-RU" sz="1000" b="1" dirty="0">
                <a:latin typeface="+mj-lt"/>
              </a:rPr>
              <a:t>File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Flatpack</a:t>
            </a:r>
            <a:r>
              <a:rPr lang="en-US" altLang="ru-RU" sz="1000" dirty="0">
                <a:latin typeface="+mj-lt"/>
              </a:rPr>
              <a:t>, FOP, </a:t>
            </a:r>
            <a:r>
              <a:rPr lang="en-US" altLang="ru-RU" sz="1000" dirty="0" err="1">
                <a:latin typeface="+mj-lt"/>
              </a:rPr>
              <a:t>FreeMarker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FTP</a:t>
            </a:r>
            <a:r>
              <a:rPr lang="en-US" altLang="ru-RU" sz="1000" dirty="0">
                <a:latin typeface="+mj-lt"/>
              </a:rPr>
              <a:t>, FTPS, </a:t>
            </a:r>
            <a:r>
              <a:rPr lang="en-US" altLang="ru-RU" sz="1000" dirty="0" err="1">
                <a:latin typeface="+mj-lt"/>
              </a:rPr>
              <a:t>GAuth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GHttp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GLogin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GTask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GMail</a:t>
            </a:r>
            <a:r>
              <a:rPr lang="en-US" altLang="ru-RU" sz="1000" dirty="0">
                <a:latin typeface="+mj-lt"/>
              </a:rPr>
              <a:t>, Geocoder, Google Guava </a:t>
            </a:r>
            <a:r>
              <a:rPr lang="en-US" altLang="ru-RU" sz="1000" dirty="0" err="1">
                <a:latin typeface="+mj-lt"/>
              </a:rPr>
              <a:t>EventBus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Hazelcast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HBase</a:t>
            </a:r>
            <a:r>
              <a:rPr lang="en-US" altLang="ru-RU" sz="1000" dirty="0">
                <a:latin typeface="+mj-lt"/>
              </a:rPr>
              <a:t>, HDFS, HDFS2, HL7, </a:t>
            </a:r>
            <a:r>
              <a:rPr lang="en-US" altLang="ru-RU" sz="1000" dirty="0" err="1">
                <a:latin typeface="+mj-lt"/>
              </a:rPr>
              <a:t>Infinispan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HTTP</a:t>
            </a:r>
            <a:r>
              <a:rPr lang="en-US" altLang="ru-RU" sz="1000" dirty="0">
                <a:latin typeface="+mj-lt"/>
              </a:rPr>
              <a:t>, HTTP4, </a:t>
            </a:r>
            <a:r>
              <a:rPr lang="en-US" altLang="ru-RU" sz="1000" dirty="0" err="1">
                <a:latin typeface="+mj-lt"/>
              </a:rPr>
              <a:t>iBATIS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IMAP</a:t>
            </a:r>
            <a:r>
              <a:rPr lang="en-US" altLang="ru-RU" sz="1000" dirty="0">
                <a:latin typeface="+mj-lt"/>
              </a:rPr>
              <a:t>, IMAPS, IRC, </a:t>
            </a:r>
            <a:r>
              <a:rPr lang="en-US" altLang="ru-RU" sz="1000" dirty="0" err="1">
                <a:latin typeface="+mj-lt"/>
              </a:rPr>
              <a:t>JavaSpace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jclouds</a:t>
            </a:r>
            <a:r>
              <a:rPr lang="en-US" altLang="ru-RU" sz="1000" dirty="0">
                <a:latin typeface="+mj-lt"/>
              </a:rPr>
              <a:t>, JCR, </a:t>
            </a:r>
            <a:r>
              <a:rPr lang="en-US" altLang="ru-RU" sz="1000" b="1" dirty="0">
                <a:latin typeface="+mj-lt"/>
              </a:rPr>
              <a:t>JDBC</a:t>
            </a:r>
            <a:r>
              <a:rPr lang="en-US" altLang="ru-RU" sz="1000" dirty="0">
                <a:latin typeface="+mj-lt"/>
              </a:rPr>
              <a:t>, Jetty, </a:t>
            </a:r>
            <a:r>
              <a:rPr lang="en-US" altLang="ru-RU" sz="1000" dirty="0" err="1">
                <a:latin typeface="+mj-lt"/>
              </a:rPr>
              <a:t>JGroups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JMS</a:t>
            </a:r>
            <a:r>
              <a:rPr lang="en-US" altLang="ru-RU" sz="1000" dirty="0">
                <a:latin typeface="+mj-lt"/>
              </a:rPr>
              <a:t>, JMX, JPA, </a:t>
            </a:r>
            <a:r>
              <a:rPr lang="en-US" altLang="ru-RU" sz="1000" dirty="0" err="1">
                <a:latin typeface="+mj-lt"/>
              </a:rPr>
              <a:t>Jsch</a:t>
            </a:r>
            <a:r>
              <a:rPr lang="en-US" altLang="ru-RU" sz="1000" dirty="0">
                <a:latin typeface="+mj-lt"/>
              </a:rPr>
              <a:t>, JT/400, Kestrel, </a:t>
            </a:r>
            <a:r>
              <a:rPr lang="en-US" altLang="ru-RU" sz="1000" dirty="0" err="1">
                <a:latin typeface="+mj-lt"/>
              </a:rPr>
              <a:t>Krati</a:t>
            </a:r>
            <a:r>
              <a:rPr lang="en-US" altLang="ru-RU" sz="1000" dirty="0">
                <a:latin typeface="+mj-lt"/>
              </a:rPr>
              <a:t>, Language, </a:t>
            </a:r>
            <a:r>
              <a:rPr lang="en-US" altLang="ru-RU" sz="1000" b="1" dirty="0">
                <a:latin typeface="+mj-lt"/>
              </a:rPr>
              <a:t>LDAP</a:t>
            </a:r>
            <a:r>
              <a:rPr lang="en-US" altLang="ru-RU" sz="1000" dirty="0">
                <a:latin typeface="+mj-lt"/>
              </a:rPr>
              <a:t>, LinkedIn, Log, </a:t>
            </a:r>
            <a:r>
              <a:rPr lang="en-US" altLang="ru-RU" sz="1000" dirty="0" err="1">
                <a:latin typeface="+mj-lt"/>
              </a:rPr>
              <a:t>Lucene</a:t>
            </a:r>
            <a:r>
              <a:rPr lang="en-US" altLang="ru-RU" sz="1000" dirty="0">
                <a:latin typeface="+mj-lt"/>
              </a:rPr>
              <a:t>, MINA, MINA2, Mock, </a:t>
            </a:r>
            <a:r>
              <a:rPr lang="en-US" altLang="ru-RU" sz="1000" dirty="0" err="1">
                <a:latin typeface="+mj-lt"/>
              </a:rPr>
              <a:t>MongoDB</a:t>
            </a:r>
            <a:r>
              <a:rPr lang="en-US" altLang="ru-RU" sz="1000" dirty="0">
                <a:latin typeface="+mj-lt"/>
              </a:rPr>
              <a:t>, MQTT, MSV, Mustache, MVEL, </a:t>
            </a:r>
            <a:r>
              <a:rPr lang="en-US" altLang="ru-RU" sz="1000" dirty="0" err="1">
                <a:latin typeface="+mj-lt"/>
              </a:rPr>
              <a:t>MyBatis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Nagios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Netty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Netty</a:t>
            </a:r>
            <a:r>
              <a:rPr lang="en-US" altLang="ru-RU" sz="1000" dirty="0">
                <a:latin typeface="+mj-lt"/>
              </a:rPr>
              <a:t> HTTP, </a:t>
            </a:r>
            <a:r>
              <a:rPr lang="en-US" altLang="ru-RU" sz="1000" dirty="0" err="1">
                <a:latin typeface="+mj-lt"/>
              </a:rPr>
              <a:t>Openshift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OptaPlanner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Pax</a:t>
            </a:r>
            <a:r>
              <a:rPr lang="en-US" altLang="ru-RU" sz="1000" dirty="0">
                <a:latin typeface="+mj-lt"/>
              </a:rPr>
              <a:t>-Logging, </a:t>
            </a:r>
            <a:r>
              <a:rPr lang="en-US" altLang="ru-RU" sz="1000" b="1" dirty="0">
                <a:latin typeface="+mj-lt"/>
              </a:rPr>
              <a:t>POP3</a:t>
            </a:r>
            <a:r>
              <a:rPr lang="en-US" altLang="ru-RU" sz="1000" dirty="0">
                <a:latin typeface="+mj-lt"/>
              </a:rPr>
              <a:t>, POP3S, Printer, Properties, Quartz, </a:t>
            </a:r>
            <a:r>
              <a:rPr lang="en-US" altLang="ru-RU" sz="1000" b="1" dirty="0" err="1">
                <a:latin typeface="+mj-lt"/>
              </a:rPr>
              <a:t>Quickfix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RabbitMQ</a:t>
            </a:r>
            <a:r>
              <a:rPr lang="en-US" altLang="ru-RU" sz="1000" dirty="0">
                <a:latin typeface="+mj-lt"/>
              </a:rPr>
              <a:t>, Ref, Rest, </a:t>
            </a:r>
            <a:r>
              <a:rPr lang="en-US" altLang="ru-RU" sz="1000" dirty="0" err="1">
                <a:latin typeface="+mj-lt"/>
              </a:rPr>
              <a:t>Restlet</a:t>
            </a:r>
            <a:r>
              <a:rPr lang="en-US" altLang="ru-RU" sz="1000" dirty="0">
                <a:latin typeface="+mj-lt"/>
              </a:rPr>
              <a:t>, RMI, RNC, RNG, </a:t>
            </a:r>
            <a:r>
              <a:rPr lang="en-US" altLang="ru-RU" sz="1000" dirty="0" err="1">
                <a:latin typeface="+mj-lt"/>
              </a:rPr>
              <a:t>Routebox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RSS</a:t>
            </a:r>
            <a:r>
              <a:rPr lang="en-US" altLang="ru-RU" sz="1000" dirty="0">
                <a:latin typeface="+mj-lt"/>
              </a:rPr>
              <a:t>, Salesforce, SAP </a:t>
            </a:r>
            <a:r>
              <a:rPr lang="en-US" altLang="ru-RU" sz="1000" dirty="0" err="1">
                <a:latin typeface="+mj-lt"/>
              </a:rPr>
              <a:t>NetWeaver</a:t>
            </a:r>
            <a:r>
              <a:rPr lang="en-US" altLang="ru-RU" sz="1000" dirty="0">
                <a:latin typeface="+mj-lt"/>
              </a:rPr>
              <a:t>, SEDA, </a:t>
            </a:r>
            <a:r>
              <a:rPr lang="en-US" altLang="ru-RU" sz="1000" b="1" dirty="0">
                <a:latin typeface="+mj-lt"/>
              </a:rPr>
              <a:t>SERVLET</a:t>
            </a:r>
            <a:r>
              <a:rPr lang="en-US" altLang="ru-RU" sz="1000" dirty="0">
                <a:latin typeface="+mj-lt"/>
              </a:rPr>
              <a:t>, SFTP, Sip, SIPS, SJMS, </a:t>
            </a:r>
            <a:r>
              <a:rPr lang="en-US" altLang="ru-RU" sz="1000" b="1" dirty="0">
                <a:latin typeface="+mj-lt"/>
              </a:rPr>
              <a:t>SMTP</a:t>
            </a:r>
            <a:r>
              <a:rPr lang="en-US" altLang="ru-RU" sz="1000" dirty="0">
                <a:latin typeface="+mj-lt"/>
              </a:rPr>
              <a:t>, SMPPS, </a:t>
            </a:r>
            <a:r>
              <a:rPr lang="en-US" altLang="ru-RU" sz="1000" b="1" dirty="0">
                <a:latin typeface="+mj-lt"/>
              </a:rPr>
              <a:t>SNMP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Solr</a:t>
            </a:r>
            <a:r>
              <a:rPr lang="en-US" altLang="ru-RU" sz="1000" dirty="0">
                <a:latin typeface="+mj-lt"/>
              </a:rPr>
              <a:t>, Spark-rest, </a:t>
            </a:r>
            <a:r>
              <a:rPr lang="en-US" altLang="ru-RU" sz="1000" dirty="0" err="1">
                <a:latin typeface="+mj-lt"/>
              </a:rPr>
              <a:t>Splunk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SpringBatch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SpringIntegration</a:t>
            </a:r>
            <a:r>
              <a:rPr lang="en-US" altLang="ru-RU" sz="1000" dirty="0">
                <a:latin typeface="+mj-lt"/>
              </a:rPr>
              <a:t>, Spring LDAP, Spring </a:t>
            </a:r>
            <a:r>
              <a:rPr lang="en-US" altLang="ru-RU" sz="1000" dirty="0" err="1">
                <a:latin typeface="+mj-lt"/>
              </a:rPr>
              <a:t>Redis</a:t>
            </a:r>
            <a:r>
              <a:rPr lang="en-US" altLang="ru-RU" sz="1000" dirty="0">
                <a:latin typeface="+mj-lt"/>
              </a:rPr>
              <a:t>, Spring Web Services, </a:t>
            </a:r>
            <a:r>
              <a:rPr lang="en-US" altLang="ru-RU" sz="1000" b="1" dirty="0">
                <a:latin typeface="+mj-lt"/>
              </a:rPr>
              <a:t>SQL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>
                <a:latin typeface="+mj-lt"/>
              </a:rPr>
              <a:t>SSH</a:t>
            </a:r>
            <a:r>
              <a:rPr lang="en-US" altLang="ru-RU" sz="1000" dirty="0">
                <a:latin typeface="+mj-lt"/>
              </a:rPr>
              <a:t> component, </a:t>
            </a:r>
            <a:r>
              <a:rPr lang="en-US" altLang="ru-RU" sz="1000" dirty="0" err="1">
                <a:latin typeface="+mj-lt"/>
              </a:rPr>
              <a:t>StAX</a:t>
            </a:r>
            <a:r>
              <a:rPr lang="en-US" altLang="ru-RU" sz="1000" dirty="0">
                <a:latin typeface="+mj-lt"/>
              </a:rPr>
              <a:t>, Stream, Stomp, </a:t>
            </a:r>
            <a:r>
              <a:rPr lang="en-US" altLang="ru-RU" sz="1000" dirty="0" err="1">
                <a:latin typeface="+mj-lt"/>
              </a:rPr>
              <a:t>StringTemplate</a:t>
            </a:r>
            <a:r>
              <a:rPr lang="en-US" altLang="ru-RU" sz="1000" dirty="0">
                <a:latin typeface="+mj-lt"/>
              </a:rPr>
              <a:t>, Stub, Test, Timer, Twitter, Validation, Velocity, </a:t>
            </a:r>
            <a:r>
              <a:rPr lang="en-US" altLang="ru-RU" sz="1000" dirty="0" err="1">
                <a:latin typeface="+mj-lt"/>
              </a:rPr>
              <a:t>Vertx</a:t>
            </a:r>
            <a:r>
              <a:rPr lang="en-US" altLang="ru-RU" sz="1000" dirty="0">
                <a:latin typeface="+mj-lt"/>
              </a:rPr>
              <a:t>, VM, Weather, </a:t>
            </a:r>
            <a:r>
              <a:rPr lang="en-US" altLang="ru-RU" sz="1000" b="1" dirty="0" err="1">
                <a:latin typeface="+mj-lt"/>
              </a:rPr>
              <a:t>Websocket</a:t>
            </a:r>
            <a:r>
              <a:rPr lang="en-US" altLang="ru-RU" sz="1000" dirty="0">
                <a:latin typeface="+mj-lt"/>
              </a:rPr>
              <a:t>, XML Security, XMPP, XQuery, </a:t>
            </a:r>
            <a:r>
              <a:rPr lang="en-US" altLang="ru-RU" sz="1000" b="1" dirty="0">
                <a:latin typeface="+mj-lt"/>
              </a:rPr>
              <a:t>XSLT</a:t>
            </a:r>
            <a:r>
              <a:rPr lang="en-US" altLang="ru-RU" sz="1000" dirty="0">
                <a:latin typeface="+mj-lt"/>
              </a:rPr>
              <a:t>, Yammer, Zookeeper, Component, </a:t>
            </a:r>
            <a:r>
              <a:rPr lang="en-US" altLang="ru-RU" sz="1000" dirty="0" err="1">
                <a:latin typeface="+mj-lt"/>
              </a:rPr>
              <a:t>ActiveMQ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ActiveMQ</a:t>
            </a:r>
            <a:r>
              <a:rPr lang="en-US" altLang="ru-RU" sz="1000" dirty="0">
                <a:latin typeface="+mj-lt"/>
              </a:rPr>
              <a:t> Broker, </a:t>
            </a:r>
            <a:r>
              <a:rPr lang="en-US" altLang="ru-RU" sz="1000" dirty="0" err="1">
                <a:latin typeface="+mj-lt"/>
              </a:rPr>
              <a:t>Activiti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Couchbase</a:t>
            </a:r>
            <a:r>
              <a:rPr lang="en-US" altLang="ru-RU" sz="1000" dirty="0">
                <a:latin typeface="+mj-lt"/>
              </a:rPr>
              <a:t>, Db4o, </a:t>
            </a:r>
            <a:r>
              <a:rPr lang="en-US" altLang="ru-RU" sz="1000" dirty="0" err="1">
                <a:latin typeface="+mj-lt"/>
              </a:rPr>
              <a:t>Esper</a:t>
            </a:r>
            <a:r>
              <a:rPr lang="en-US" altLang="ru-RU" sz="1000" dirty="0">
                <a:latin typeface="+mj-lt"/>
              </a:rPr>
              <a:t>, Fabric AMQ, Fabric </a:t>
            </a:r>
            <a:r>
              <a:rPr lang="en-US" altLang="ru-RU" sz="1000" dirty="0" err="1">
                <a:latin typeface="+mj-lt"/>
              </a:rPr>
              <a:t>Fabric</a:t>
            </a:r>
            <a:r>
              <a:rPr lang="en-US" altLang="ru-RU" sz="1000" dirty="0">
                <a:latin typeface="+mj-lt"/>
              </a:rPr>
              <a:t>, Fabric Master, Hibernate, JBI, JCIFS, NMR, </a:t>
            </a:r>
            <a:r>
              <a:rPr lang="en-US" altLang="ru-RU" sz="1000" dirty="0" err="1">
                <a:latin typeface="+mj-lt"/>
              </a:rPr>
              <a:t>RCode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Scalate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dirty="0" err="1">
                <a:latin typeface="+mj-lt"/>
              </a:rPr>
              <a:t>Smooks</a:t>
            </a:r>
            <a:r>
              <a:rPr lang="en-US" altLang="ru-RU" sz="1000" dirty="0">
                <a:latin typeface="+mj-lt"/>
              </a:rPr>
              <a:t>, Spring Neo4j, </a:t>
            </a:r>
            <a:r>
              <a:rPr lang="en-US" altLang="ru-RU" sz="1000" dirty="0" err="1">
                <a:latin typeface="+mj-lt"/>
              </a:rPr>
              <a:t>VirtualBox</a:t>
            </a:r>
            <a:r>
              <a:rPr lang="en-US" altLang="ru-RU" sz="1000" dirty="0">
                <a:latin typeface="+mj-lt"/>
              </a:rPr>
              <a:t>, </a:t>
            </a:r>
            <a:r>
              <a:rPr lang="en-US" altLang="ru-RU" sz="1000" b="1" dirty="0" err="1">
                <a:latin typeface="+mj-lt"/>
              </a:rPr>
              <a:t>ZeroMQ</a:t>
            </a:r>
            <a:endParaRPr lang="ru-RU" altLang="ru-RU" sz="1000" b="1" dirty="0">
              <a:latin typeface="+mj-lt"/>
            </a:endParaRPr>
          </a:p>
          <a:p>
            <a:pPr marL="342900" lvl="1" indent="-342900" defTabSz="914400" eaLnBrk="1">
              <a:lnSpc>
                <a:spcPct val="150000"/>
              </a:lnSpc>
              <a:spcBef>
                <a:spcPts val="400"/>
              </a:spcBef>
              <a:buClr>
                <a:srgbClr val="FF0000"/>
              </a:buClr>
              <a:buSzPct val="100000"/>
              <a:buAutoNum type="arabicParenR"/>
            </a:pPr>
            <a:endParaRPr lang="ru-RU" altLang="ru-RU" sz="1000" dirty="0"/>
          </a:p>
        </p:txBody>
      </p:sp>
      <p:sp>
        <p:nvSpPr>
          <p:cNvPr id="9" name="5-Point Star 8"/>
          <p:cNvSpPr/>
          <p:nvPr/>
        </p:nvSpPr>
        <p:spPr>
          <a:xfrm>
            <a:off x="425835" y="3869871"/>
            <a:ext cx="644979" cy="61232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844" tIns="62844" rIns="62844" bIns="62844" numCol="1" spcCol="1270" rtlCol="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28313" y="3842649"/>
            <a:ext cx="6121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TMS/X Customers can </a:t>
            </a:r>
            <a:r>
              <a:rPr lang="en-US" dirty="0"/>
              <a:t>configure integration component </a:t>
            </a:r>
            <a:r>
              <a:rPr lang="en-US" dirty="0" smtClean="0"/>
              <a:t>either: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themselves without CMA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r delegate it to CMA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42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314"/>
            <a:ext cx="9144000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01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41831"/>
            <a:ext cx="8305800" cy="35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2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603948"/>
            <a:ext cx="8212455" cy="41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" y="795432"/>
            <a:ext cx="7821063" cy="39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3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7" y="739380"/>
            <a:ext cx="5835993" cy="42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0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ADVANCED GUI FOR MANUAL INPUT AND MONITORING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908088"/>
            <a:ext cx="8559800" cy="32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8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REPORTING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9777" y="634545"/>
            <a:ext cx="762635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Graphical report designer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Built-in </a:t>
            </a:r>
            <a:r>
              <a:rPr lang="en-US" sz="1400" dirty="0"/>
              <a:t>engine for custom reports (jasper reports)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Supported </a:t>
            </a:r>
            <a:r>
              <a:rPr lang="en-US" sz="1400" dirty="0" smtClean="0"/>
              <a:t>formats: PDF</a:t>
            </a:r>
            <a:r>
              <a:rPr lang="en-US" sz="1400" dirty="0"/>
              <a:t>, RTF, XML, XLS, CSV, </a:t>
            </a:r>
            <a:r>
              <a:rPr lang="en-US" sz="1400" dirty="0" smtClean="0"/>
              <a:t>HTML, </a:t>
            </a:r>
            <a:r>
              <a:rPr lang="en-US" sz="1400" dirty="0"/>
              <a:t>text, DOCX, </a:t>
            </a:r>
            <a:r>
              <a:rPr lang="en-US" sz="1400" dirty="0" err="1"/>
              <a:t>OpenOffice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Possibility </a:t>
            </a:r>
            <a:r>
              <a:rPr lang="en-US" sz="1400" dirty="0"/>
              <a:t>to use external reporting solution (BI for example)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Detailed local data base schema documentation is </a:t>
            </a:r>
            <a:r>
              <a:rPr lang="en-US" sz="1400" dirty="0" smtClean="0"/>
              <a:t>provided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777" y="2354167"/>
            <a:ext cx="344755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Standard package includes</a:t>
            </a: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Report on settled payments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Report on rejected and cancelled transactions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Internal payments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Message </a:t>
            </a:r>
            <a:r>
              <a:rPr lang="en-US" sz="1400" dirty="0"/>
              <a:t>exchange report</a:t>
            </a:r>
            <a:endParaRPr lang="en-US" sz="1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672452" y="2342705"/>
            <a:ext cx="4178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Information security reports</a:t>
            </a:r>
            <a:r>
              <a:rPr lang="en-US" sz="1400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Local user activity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Failed login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Granted user authorities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Lost password change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User login status report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Users audit trail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Periodic review</a:t>
            </a:r>
            <a:endParaRPr lang="en-US" sz="1400" dirty="0"/>
          </a:p>
        </p:txBody>
      </p:sp>
      <p:sp>
        <p:nvSpPr>
          <p:cNvPr id="7" name="Plus 6"/>
          <p:cNvSpPr/>
          <p:nvPr/>
        </p:nvSpPr>
        <p:spPr>
          <a:xfrm>
            <a:off x="3648324" y="2871216"/>
            <a:ext cx="969264" cy="96926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844" tIns="62844" rIns="62844" bIns="62844" numCol="1" spcCol="1270" rtlCol="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9425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RECONCILIATION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3" y="817425"/>
            <a:ext cx="7400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Provides complete audit trail for processed financial transactions</a:t>
            </a:r>
          </a:p>
          <a:p>
            <a:endParaRPr lang="en-US" dirty="0"/>
          </a:p>
          <a:p>
            <a:r>
              <a:rPr lang="en-US" dirty="0" smtClean="0"/>
              <a:t>Online monitoring </a:t>
            </a:r>
          </a:p>
          <a:p>
            <a:endParaRPr lang="en-US" dirty="0"/>
          </a:p>
          <a:p>
            <a:r>
              <a:rPr lang="en-US" dirty="0" smtClean="0"/>
              <a:t>Facilitates reconciliation between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TMS/X and PNGX/EFTS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TMS/X and CBS or other internal syste</a:t>
            </a:r>
            <a:r>
              <a:rPr lang="en-US" dirty="0"/>
              <a:t>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332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VALIDATION AND CONTROL MECHANISMS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30368" y="3301814"/>
            <a:ext cx="3644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Dedicated validation and control mechanisms to minimize number of processing errors  at PNGX/EFTS</a:t>
            </a:r>
          </a:p>
        </p:txBody>
      </p:sp>
      <p:cxnSp>
        <p:nvCxnSpPr>
          <p:cNvPr id="5" name="Elbow Connector 4"/>
          <p:cNvCxnSpPr>
            <a:endCxn id="20" idx="0"/>
          </p:cNvCxnSpPr>
          <p:nvPr/>
        </p:nvCxnSpPr>
        <p:spPr>
          <a:xfrm rot="10800000" flipV="1">
            <a:off x="2121305" y="2953407"/>
            <a:ext cx="1893008" cy="221723"/>
          </a:xfrm>
          <a:prstGeom prst="bentConnector2">
            <a:avLst/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6" name="Elbow Connector 5"/>
          <p:cNvCxnSpPr>
            <a:stCxn id="14" idx="1"/>
            <a:endCxn id="22" idx="7"/>
          </p:cNvCxnSpPr>
          <p:nvPr/>
        </p:nvCxnSpPr>
        <p:spPr>
          <a:xfrm rot="10800000" flipV="1">
            <a:off x="4993709" y="1465589"/>
            <a:ext cx="236659" cy="943279"/>
          </a:xfrm>
          <a:prstGeom prst="bentConnector2">
            <a:avLst/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7" name="Elbow Connector 6"/>
          <p:cNvCxnSpPr>
            <a:stCxn id="16" idx="3"/>
            <a:endCxn id="22" idx="0"/>
          </p:cNvCxnSpPr>
          <p:nvPr/>
        </p:nvCxnSpPr>
        <p:spPr>
          <a:xfrm>
            <a:off x="3863718" y="1778497"/>
            <a:ext cx="741951" cy="468679"/>
          </a:xfrm>
          <a:prstGeom prst="bentConnector2">
            <a:avLst/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grpSp>
        <p:nvGrpSpPr>
          <p:cNvPr id="12" name="Group 11"/>
          <p:cNvGrpSpPr/>
          <p:nvPr/>
        </p:nvGrpSpPr>
        <p:grpSpPr>
          <a:xfrm>
            <a:off x="5230365" y="684004"/>
            <a:ext cx="3456435" cy="1563172"/>
            <a:chOff x="4998718" y="3193585"/>
            <a:chExt cx="3456434" cy="2533162"/>
          </a:xfrm>
        </p:grpSpPr>
        <p:sp>
          <p:nvSpPr>
            <p:cNvPr id="13" name="Rectangle 12"/>
            <p:cNvSpPr/>
            <p:nvPr/>
          </p:nvSpPr>
          <p:spPr>
            <a:xfrm>
              <a:off x="5096257" y="3306004"/>
              <a:ext cx="3358895" cy="1945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Validation against Business Day Schedule</a:t>
              </a:r>
              <a:endParaRPr lang="en-US" sz="1200" dirty="0"/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/>
                <a:t>Automated sync of Business Day Schedule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/>
                <a:t>Pre-collection of Payments/Security transactions until PNGX/EFTS</a:t>
              </a:r>
              <a:r>
                <a:rPr lang="en-US" sz="1200" dirty="0" smtClean="0"/>
                <a:t> </a:t>
              </a:r>
              <a:r>
                <a:rPr lang="en-US" sz="1200" dirty="0"/>
                <a:t>services become available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/>
                <a:t>Block of Payment/Security transactions exchange if Settlement service is not available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98718" y="3193585"/>
              <a:ext cx="3456434" cy="2533162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283" y="928918"/>
            <a:ext cx="3456435" cy="1699158"/>
            <a:chOff x="447788" y="697121"/>
            <a:chExt cx="3316294" cy="1699158"/>
          </a:xfrm>
        </p:grpSpPr>
        <p:sp>
          <p:nvSpPr>
            <p:cNvPr id="16" name="Rectangle 15"/>
            <p:cNvSpPr/>
            <p:nvPr/>
          </p:nvSpPr>
          <p:spPr>
            <a:xfrm>
              <a:off x="554275" y="761870"/>
              <a:ext cx="320980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dirty="0"/>
                <a:t>Validation against Master data of </a:t>
              </a:r>
              <a:r>
                <a:rPr lang="en-US" sz="1200" b="1" dirty="0" smtClean="0"/>
                <a:t>PNGX/EFTS</a:t>
              </a:r>
              <a:endParaRPr lang="en-US" sz="1200" b="1" dirty="0"/>
            </a:p>
            <a:p>
              <a:r>
                <a:rPr lang="en-US" sz="1200" dirty="0">
                  <a:solidFill>
                    <a:prstClr val="black"/>
                  </a:solidFill>
                </a:rPr>
                <a:t>Based on automatic sync of Master Data with </a:t>
              </a:r>
              <a:r>
                <a:rPr lang="en-US" sz="1200" dirty="0"/>
                <a:t>PNGX/EFTS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systems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Validation includes: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Participant codes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Instrument codes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Transaction Type Codes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/>
                  </a:solidFill>
                </a:rPr>
                <a:t>Business Day window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7788" y="697121"/>
              <a:ext cx="3289055" cy="1699158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1478" y="3175131"/>
            <a:ext cx="3399655" cy="1660104"/>
            <a:chOff x="5096256" y="697120"/>
            <a:chExt cx="3456434" cy="1329692"/>
          </a:xfrm>
        </p:grpSpPr>
        <p:sp>
          <p:nvSpPr>
            <p:cNvPr id="19" name="Rectangle 18"/>
            <p:cNvSpPr/>
            <p:nvPr/>
          </p:nvSpPr>
          <p:spPr>
            <a:xfrm>
              <a:off x="5145025" y="769563"/>
              <a:ext cx="3358896" cy="1257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/>
                <a:t>Customer details validation (optional)</a:t>
              </a:r>
            </a:p>
            <a:p>
              <a:r>
                <a:rPr lang="en-US" sz="1200" dirty="0"/>
                <a:t>Supports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/>
                <a:t>Import of Customer database into TMS/X database</a:t>
              </a:r>
            </a:p>
            <a:p>
              <a:pPr marL="171446" indent="-171446">
                <a:buFont typeface="Arial" panose="020B0604020202020204" pitchFamily="34" charset="0"/>
                <a:buChar char="•"/>
              </a:pPr>
              <a:r>
                <a:rPr lang="en-US" sz="1200" dirty="0"/>
                <a:t>Validation of Customer details of in incoming/outgoing messages (Payments, Security transactions)</a:t>
              </a:r>
            </a:p>
            <a:p>
              <a:endParaRPr lang="en-US" sz="12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96256" y="697120"/>
              <a:ext cx="3456434" cy="1245130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38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56899" y="2247176"/>
            <a:ext cx="1097540" cy="1104103"/>
            <a:chOff x="3869290" y="2022440"/>
            <a:chExt cx="1275733" cy="128336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869290" y="2022440"/>
              <a:ext cx="1275733" cy="1283360"/>
            </a:xfrm>
            <a:prstGeom prst="ellipse">
              <a:avLst/>
            </a:prstGeom>
            <a:noFill/>
            <a:ln w="63500">
              <a:solidFill>
                <a:srgbClr val="0075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155"/>
            <p:cNvSpPr>
              <a:spLocks noEditPoints="1"/>
            </p:cNvSpPr>
            <p:nvPr/>
          </p:nvSpPr>
          <p:spPr bwMode="auto">
            <a:xfrm>
              <a:off x="4176803" y="2341450"/>
              <a:ext cx="660705" cy="645339"/>
            </a:xfrm>
            <a:custGeom>
              <a:avLst/>
              <a:gdLst>
                <a:gd name="T0" fmla="*/ 23 w 189"/>
                <a:gd name="T1" fmla="*/ 157 h 185"/>
                <a:gd name="T2" fmla="*/ 21 w 189"/>
                <a:gd name="T3" fmla="*/ 160 h 185"/>
                <a:gd name="T4" fmla="*/ 26 w 189"/>
                <a:gd name="T5" fmla="*/ 164 h 185"/>
                <a:gd name="T6" fmla="*/ 30 w 189"/>
                <a:gd name="T7" fmla="*/ 160 h 185"/>
                <a:gd name="T8" fmla="*/ 26 w 189"/>
                <a:gd name="T9" fmla="*/ 156 h 185"/>
                <a:gd name="T10" fmla="*/ 23 w 189"/>
                <a:gd name="T11" fmla="*/ 157 h 185"/>
                <a:gd name="T12" fmla="*/ 179 w 189"/>
                <a:gd name="T13" fmla="*/ 37 h 185"/>
                <a:gd name="T14" fmla="*/ 176 w 189"/>
                <a:gd name="T15" fmla="*/ 40 h 185"/>
                <a:gd name="T16" fmla="*/ 176 w 189"/>
                <a:gd name="T17" fmla="*/ 40 h 185"/>
                <a:gd name="T18" fmla="*/ 154 w 189"/>
                <a:gd name="T19" fmla="*/ 61 h 185"/>
                <a:gd name="T20" fmla="*/ 154 w 189"/>
                <a:gd name="T21" fmla="*/ 61 h 185"/>
                <a:gd name="T22" fmla="*/ 140 w 189"/>
                <a:gd name="T23" fmla="*/ 67 h 185"/>
                <a:gd name="T24" fmla="*/ 118 w 189"/>
                <a:gd name="T25" fmla="*/ 46 h 185"/>
                <a:gd name="T26" fmla="*/ 125 w 189"/>
                <a:gd name="T27" fmla="*/ 31 h 185"/>
                <a:gd name="T28" fmla="*/ 119 w 189"/>
                <a:gd name="T29" fmla="*/ 25 h 185"/>
                <a:gd name="T30" fmla="*/ 110 w 189"/>
                <a:gd name="T31" fmla="*/ 46 h 185"/>
                <a:gd name="T32" fmla="*/ 140 w 189"/>
                <a:gd name="T33" fmla="*/ 76 h 185"/>
                <a:gd name="T34" fmla="*/ 160 w 189"/>
                <a:gd name="T35" fmla="*/ 67 h 185"/>
                <a:gd name="T36" fmla="*/ 160 w 189"/>
                <a:gd name="T37" fmla="*/ 67 h 185"/>
                <a:gd name="T38" fmla="*/ 176 w 189"/>
                <a:gd name="T39" fmla="*/ 51 h 185"/>
                <a:gd name="T40" fmla="*/ 171 w 189"/>
                <a:gd name="T41" fmla="*/ 82 h 185"/>
                <a:gd name="T42" fmla="*/ 148 w 189"/>
                <a:gd name="T43" fmla="*/ 105 h 185"/>
                <a:gd name="T44" fmla="*/ 136 w 189"/>
                <a:gd name="T45" fmla="*/ 110 h 185"/>
                <a:gd name="T46" fmla="*/ 108 w 189"/>
                <a:gd name="T47" fmla="*/ 100 h 185"/>
                <a:gd name="T48" fmla="*/ 108 w 189"/>
                <a:gd name="T49" fmla="*/ 100 h 185"/>
                <a:gd name="T50" fmla="*/ 106 w 189"/>
                <a:gd name="T51" fmla="*/ 99 h 185"/>
                <a:gd name="T52" fmla="*/ 102 w 189"/>
                <a:gd name="T53" fmla="*/ 101 h 185"/>
                <a:gd name="T54" fmla="*/ 102 w 189"/>
                <a:gd name="T55" fmla="*/ 101 h 185"/>
                <a:gd name="T56" fmla="*/ 38 w 189"/>
                <a:gd name="T57" fmla="*/ 172 h 185"/>
                <a:gd name="T58" fmla="*/ 26 w 189"/>
                <a:gd name="T59" fmla="*/ 177 h 185"/>
                <a:gd name="T60" fmla="*/ 9 w 189"/>
                <a:gd name="T61" fmla="*/ 160 h 185"/>
                <a:gd name="T62" fmla="*/ 14 w 189"/>
                <a:gd name="T63" fmla="*/ 148 h 185"/>
                <a:gd name="T64" fmla="*/ 85 w 189"/>
                <a:gd name="T65" fmla="*/ 84 h 185"/>
                <a:gd name="T66" fmla="*/ 85 w 189"/>
                <a:gd name="T67" fmla="*/ 84 h 185"/>
                <a:gd name="T68" fmla="*/ 87 w 189"/>
                <a:gd name="T69" fmla="*/ 81 h 185"/>
                <a:gd name="T70" fmla="*/ 86 w 189"/>
                <a:gd name="T71" fmla="*/ 78 h 185"/>
                <a:gd name="T72" fmla="*/ 86 w 189"/>
                <a:gd name="T73" fmla="*/ 78 h 185"/>
                <a:gd name="T74" fmla="*/ 84 w 189"/>
                <a:gd name="T75" fmla="*/ 38 h 185"/>
                <a:gd name="T76" fmla="*/ 106 w 189"/>
                <a:gd name="T77" fmla="*/ 15 h 185"/>
                <a:gd name="T78" fmla="*/ 125 w 189"/>
                <a:gd name="T79" fmla="*/ 8 h 185"/>
                <a:gd name="T80" fmla="*/ 125 w 189"/>
                <a:gd name="T81" fmla="*/ 8 h 185"/>
                <a:gd name="T82" fmla="*/ 134 w 189"/>
                <a:gd name="T83" fmla="*/ 10 h 185"/>
                <a:gd name="T84" fmla="*/ 119 w 189"/>
                <a:gd name="T85" fmla="*/ 25 h 185"/>
                <a:gd name="T86" fmla="*/ 125 w 189"/>
                <a:gd name="T87" fmla="*/ 31 h 185"/>
                <a:gd name="T88" fmla="*/ 146 w 189"/>
                <a:gd name="T89" fmla="*/ 10 h 185"/>
                <a:gd name="T90" fmla="*/ 146 w 189"/>
                <a:gd name="T91" fmla="*/ 10 h 185"/>
                <a:gd name="T92" fmla="*/ 149 w 189"/>
                <a:gd name="T93" fmla="*/ 6 h 185"/>
                <a:gd name="T94" fmla="*/ 125 w 189"/>
                <a:gd name="T95" fmla="*/ 0 h 185"/>
                <a:gd name="T96" fmla="*/ 125 w 189"/>
                <a:gd name="T97" fmla="*/ 0 h 185"/>
                <a:gd name="T98" fmla="*/ 100 w 189"/>
                <a:gd name="T99" fmla="*/ 9 h 185"/>
                <a:gd name="T100" fmla="*/ 78 w 189"/>
                <a:gd name="T101" fmla="*/ 33 h 185"/>
                <a:gd name="T102" fmla="*/ 77 w 189"/>
                <a:gd name="T103" fmla="*/ 80 h 185"/>
                <a:gd name="T104" fmla="*/ 8 w 189"/>
                <a:gd name="T105" fmla="*/ 142 h 185"/>
                <a:gd name="T106" fmla="*/ 0 w 189"/>
                <a:gd name="T107" fmla="*/ 160 h 185"/>
                <a:gd name="T108" fmla="*/ 26 w 189"/>
                <a:gd name="T109" fmla="*/ 185 h 185"/>
                <a:gd name="T110" fmla="*/ 44 w 189"/>
                <a:gd name="T111" fmla="*/ 178 h 185"/>
                <a:gd name="T112" fmla="*/ 106 w 189"/>
                <a:gd name="T113" fmla="*/ 109 h 185"/>
                <a:gd name="T114" fmla="*/ 136 w 189"/>
                <a:gd name="T115" fmla="*/ 118 h 185"/>
                <a:gd name="T116" fmla="*/ 154 w 189"/>
                <a:gd name="T117" fmla="*/ 111 h 185"/>
                <a:gd name="T118" fmla="*/ 177 w 189"/>
                <a:gd name="T119" fmla="*/ 87 h 185"/>
                <a:gd name="T120" fmla="*/ 179 w 189"/>
                <a:gd name="T121" fmla="*/ 3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9" h="185">
                  <a:moveTo>
                    <a:pt x="23" y="157"/>
                  </a:moveTo>
                  <a:cubicBezTo>
                    <a:pt x="22" y="158"/>
                    <a:pt x="21" y="159"/>
                    <a:pt x="21" y="160"/>
                  </a:cubicBezTo>
                  <a:cubicBezTo>
                    <a:pt x="21" y="162"/>
                    <a:pt x="23" y="164"/>
                    <a:pt x="26" y="164"/>
                  </a:cubicBezTo>
                  <a:cubicBezTo>
                    <a:pt x="28" y="164"/>
                    <a:pt x="30" y="162"/>
                    <a:pt x="30" y="160"/>
                  </a:cubicBezTo>
                  <a:cubicBezTo>
                    <a:pt x="30" y="158"/>
                    <a:pt x="28" y="156"/>
                    <a:pt x="26" y="156"/>
                  </a:cubicBezTo>
                  <a:cubicBezTo>
                    <a:pt x="24" y="156"/>
                    <a:pt x="23" y="156"/>
                    <a:pt x="23" y="157"/>
                  </a:cubicBezTo>
                  <a:close/>
                  <a:moveTo>
                    <a:pt x="179" y="37"/>
                  </a:moveTo>
                  <a:cubicBezTo>
                    <a:pt x="176" y="40"/>
                    <a:pt x="176" y="40"/>
                    <a:pt x="176" y="40"/>
                  </a:cubicBezTo>
                  <a:cubicBezTo>
                    <a:pt x="176" y="40"/>
                    <a:pt x="176" y="40"/>
                    <a:pt x="176" y="40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151" y="65"/>
                    <a:pt x="145" y="67"/>
                    <a:pt x="140" y="67"/>
                  </a:cubicBezTo>
                  <a:cubicBezTo>
                    <a:pt x="128" y="67"/>
                    <a:pt x="118" y="58"/>
                    <a:pt x="118" y="46"/>
                  </a:cubicBezTo>
                  <a:cubicBezTo>
                    <a:pt x="118" y="40"/>
                    <a:pt x="121" y="35"/>
                    <a:pt x="125" y="31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3" y="31"/>
                    <a:pt x="110" y="38"/>
                    <a:pt x="110" y="46"/>
                  </a:cubicBezTo>
                  <a:cubicBezTo>
                    <a:pt x="110" y="63"/>
                    <a:pt x="123" y="76"/>
                    <a:pt x="140" y="76"/>
                  </a:cubicBezTo>
                  <a:cubicBezTo>
                    <a:pt x="148" y="76"/>
                    <a:pt x="155" y="72"/>
                    <a:pt x="160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76" y="51"/>
                    <a:pt x="176" y="51"/>
                    <a:pt x="176" y="51"/>
                  </a:cubicBezTo>
                  <a:cubicBezTo>
                    <a:pt x="179" y="63"/>
                    <a:pt x="178" y="74"/>
                    <a:pt x="171" y="82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5" y="108"/>
                    <a:pt x="141" y="110"/>
                    <a:pt x="136" y="110"/>
                  </a:cubicBezTo>
                  <a:cubicBezTo>
                    <a:pt x="136" y="110"/>
                    <a:pt x="122" y="109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7" y="99"/>
                    <a:pt x="106" y="99"/>
                    <a:pt x="106" y="99"/>
                  </a:cubicBezTo>
                  <a:cubicBezTo>
                    <a:pt x="104" y="99"/>
                    <a:pt x="103" y="100"/>
                    <a:pt x="102" y="101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4" y="175"/>
                    <a:pt x="30" y="177"/>
                    <a:pt x="26" y="177"/>
                  </a:cubicBezTo>
                  <a:cubicBezTo>
                    <a:pt x="16" y="177"/>
                    <a:pt x="9" y="169"/>
                    <a:pt x="9" y="160"/>
                  </a:cubicBezTo>
                  <a:cubicBezTo>
                    <a:pt x="9" y="155"/>
                    <a:pt x="11" y="151"/>
                    <a:pt x="14" y="148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6" y="83"/>
                    <a:pt x="87" y="82"/>
                    <a:pt x="87" y="81"/>
                  </a:cubicBezTo>
                  <a:cubicBezTo>
                    <a:pt x="87" y="80"/>
                    <a:pt x="86" y="79"/>
                    <a:pt x="86" y="78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73" y="62"/>
                    <a:pt x="73" y="50"/>
                    <a:pt x="84" y="38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2" y="9"/>
                    <a:pt x="119" y="8"/>
                    <a:pt x="125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8" y="8"/>
                    <a:pt x="131" y="9"/>
                    <a:pt x="134" y="10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1" y="2"/>
                    <a:pt x="133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5" y="0"/>
                    <a:pt x="107" y="3"/>
                    <a:pt x="100" y="9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63" y="49"/>
                    <a:pt x="67" y="65"/>
                    <a:pt x="77" y="80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3" y="147"/>
                    <a:pt x="0" y="153"/>
                    <a:pt x="0" y="160"/>
                  </a:cubicBezTo>
                  <a:cubicBezTo>
                    <a:pt x="0" y="174"/>
                    <a:pt x="12" y="185"/>
                    <a:pt x="26" y="185"/>
                  </a:cubicBezTo>
                  <a:cubicBezTo>
                    <a:pt x="33" y="185"/>
                    <a:pt x="39" y="183"/>
                    <a:pt x="44" y="178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21" y="117"/>
                    <a:pt x="134" y="118"/>
                    <a:pt x="136" y="118"/>
                  </a:cubicBezTo>
                  <a:cubicBezTo>
                    <a:pt x="143" y="118"/>
                    <a:pt x="149" y="116"/>
                    <a:pt x="154" y="111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188" y="75"/>
                    <a:pt x="189" y="55"/>
                    <a:pt x="179" y="37"/>
                  </a:cubicBezTo>
                  <a:close/>
                </a:path>
              </a:pathLst>
            </a:custGeom>
            <a:solidFill>
              <a:srgbClr val="0075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3417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Кто мы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459"/>
          <p:cNvSpPr>
            <a:spLocks noEditPoints="1"/>
          </p:cNvSpPr>
          <p:nvPr/>
        </p:nvSpPr>
        <p:spPr bwMode="auto">
          <a:xfrm>
            <a:off x="2709081" y="2808136"/>
            <a:ext cx="181327" cy="495725"/>
          </a:xfrm>
          <a:custGeom>
            <a:avLst/>
            <a:gdLst>
              <a:gd name="T0" fmla="*/ 67 w 68"/>
              <a:gd name="T1" fmla="*/ 147 h 186"/>
              <a:gd name="T2" fmla="*/ 68 w 68"/>
              <a:gd name="T3" fmla="*/ 147 h 186"/>
              <a:gd name="T4" fmla="*/ 55 w 68"/>
              <a:gd name="T5" fmla="*/ 84 h 186"/>
              <a:gd name="T6" fmla="*/ 59 w 68"/>
              <a:gd name="T7" fmla="*/ 84 h 186"/>
              <a:gd name="T8" fmla="*/ 63 w 68"/>
              <a:gd name="T9" fmla="*/ 80 h 186"/>
              <a:gd name="T10" fmla="*/ 59 w 68"/>
              <a:gd name="T11" fmla="*/ 76 h 186"/>
              <a:gd name="T12" fmla="*/ 53 w 68"/>
              <a:gd name="T13" fmla="*/ 76 h 186"/>
              <a:gd name="T14" fmla="*/ 46 w 68"/>
              <a:gd name="T15" fmla="*/ 41 h 186"/>
              <a:gd name="T16" fmla="*/ 46 w 68"/>
              <a:gd name="T17" fmla="*/ 41 h 186"/>
              <a:gd name="T18" fmla="*/ 46 w 68"/>
              <a:gd name="T19" fmla="*/ 41 h 186"/>
              <a:gd name="T20" fmla="*/ 65 w 68"/>
              <a:gd name="T21" fmla="*/ 25 h 186"/>
              <a:gd name="T22" fmla="*/ 65 w 68"/>
              <a:gd name="T23" fmla="*/ 25 h 186"/>
              <a:gd name="T24" fmla="*/ 68 w 68"/>
              <a:gd name="T25" fmla="*/ 21 h 186"/>
              <a:gd name="T26" fmla="*/ 34 w 68"/>
              <a:gd name="T27" fmla="*/ 0 h 186"/>
              <a:gd name="T28" fmla="*/ 0 w 68"/>
              <a:gd name="T29" fmla="*/ 21 h 186"/>
              <a:gd name="T30" fmla="*/ 2 w 68"/>
              <a:gd name="T31" fmla="*/ 25 h 186"/>
              <a:gd name="T32" fmla="*/ 2 w 68"/>
              <a:gd name="T33" fmla="*/ 25 h 186"/>
              <a:gd name="T34" fmla="*/ 21 w 68"/>
              <a:gd name="T35" fmla="*/ 41 h 186"/>
              <a:gd name="T36" fmla="*/ 21 w 68"/>
              <a:gd name="T37" fmla="*/ 41 h 186"/>
              <a:gd name="T38" fmla="*/ 21 w 68"/>
              <a:gd name="T39" fmla="*/ 41 h 186"/>
              <a:gd name="T40" fmla="*/ 0 w 68"/>
              <a:gd name="T41" fmla="*/ 147 h 186"/>
              <a:gd name="T42" fmla="*/ 0 w 68"/>
              <a:gd name="T43" fmla="*/ 147 h 186"/>
              <a:gd name="T44" fmla="*/ 0 w 68"/>
              <a:gd name="T45" fmla="*/ 148 h 186"/>
              <a:gd name="T46" fmla="*/ 1 w 68"/>
              <a:gd name="T47" fmla="*/ 150 h 186"/>
              <a:gd name="T48" fmla="*/ 1 w 68"/>
              <a:gd name="T49" fmla="*/ 150 h 186"/>
              <a:gd name="T50" fmla="*/ 31 w 68"/>
              <a:gd name="T51" fmla="*/ 184 h 186"/>
              <a:gd name="T52" fmla="*/ 31 w 68"/>
              <a:gd name="T53" fmla="*/ 184 h 186"/>
              <a:gd name="T54" fmla="*/ 34 w 68"/>
              <a:gd name="T55" fmla="*/ 186 h 186"/>
              <a:gd name="T56" fmla="*/ 37 w 68"/>
              <a:gd name="T57" fmla="*/ 184 h 186"/>
              <a:gd name="T58" fmla="*/ 37 w 68"/>
              <a:gd name="T59" fmla="*/ 184 h 186"/>
              <a:gd name="T60" fmla="*/ 67 w 68"/>
              <a:gd name="T61" fmla="*/ 150 h 186"/>
              <a:gd name="T62" fmla="*/ 67 w 68"/>
              <a:gd name="T63" fmla="*/ 150 h 186"/>
              <a:gd name="T64" fmla="*/ 68 w 68"/>
              <a:gd name="T65" fmla="*/ 148 h 186"/>
              <a:gd name="T66" fmla="*/ 67 w 68"/>
              <a:gd name="T67" fmla="*/ 147 h 186"/>
              <a:gd name="T68" fmla="*/ 9 w 68"/>
              <a:gd name="T69" fmla="*/ 19 h 186"/>
              <a:gd name="T70" fmla="*/ 34 w 68"/>
              <a:gd name="T71" fmla="*/ 8 h 186"/>
              <a:gd name="T72" fmla="*/ 59 w 68"/>
              <a:gd name="T73" fmla="*/ 19 h 186"/>
              <a:gd name="T74" fmla="*/ 34 w 68"/>
              <a:gd name="T75" fmla="*/ 41 h 186"/>
              <a:gd name="T76" fmla="*/ 9 w 68"/>
              <a:gd name="T77" fmla="*/ 19 h 186"/>
              <a:gd name="T78" fmla="*/ 34 w 68"/>
              <a:gd name="T79" fmla="*/ 175 h 186"/>
              <a:gd name="T80" fmla="*/ 9 w 68"/>
              <a:gd name="T81" fmla="*/ 146 h 186"/>
              <a:gd name="T82" fmla="*/ 29 w 68"/>
              <a:gd name="T83" fmla="*/ 47 h 186"/>
              <a:gd name="T84" fmla="*/ 31 w 68"/>
              <a:gd name="T85" fmla="*/ 49 h 186"/>
              <a:gd name="T86" fmla="*/ 31 w 68"/>
              <a:gd name="T87" fmla="*/ 50 h 186"/>
              <a:gd name="T88" fmla="*/ 32 w 68"/>
              <a:gd name="T89" fmla="*/ 50 h 186"/>
              <a:gd name="T90" fmla="*/ 32 w 68"/>
              <a:gd name="T91" fmla="*/ 50 h 186"/>
              <a:gd name="T92" fmla="*/ 34 w 68"/>
              <a:gd name="T93" fmla="*/ 51 h 186"/>
              <a:gd name="T94" fmla="*/ 36 w 68"/>
              <a:gd name="T95" fmla="*/ 50 h 186"/>
              <a:gd name="T96" fmla="*/ 36 w 68"/>
              <a:gd name="T97" fmla="*/ 50 h 186"/>
              <a:gd name="T98" fmla="*/ 36 w 68"/>
              <a:gd name="T99" fmla="*/ 50 h 186"/>
              <a:gd name="T100" fmla="*/ 37 w 68"/>
              <a:gd name="T101" fmla="*/ 49 h 186"/>
              <a:gd name="T102" fmla="*/ 39 w 68"/>
              <a:gd name="T103" fmla="*/ 47 h 186"/>
              <a:gd name="T104" fmla="*/ 45 w 68"/>
              <a:gd name="T105" fmla="*/ 76 h 186"/>
              <a:gd name="T106" fmla="*/ 34 w 68"/>
              <a:gd name="T107" fmla="*/ 76 h 186"/>
              <a:gd name="T108" fmla="*/ 30 w 68"/>
              <a:gd name="T109" fmla="*/ 80 h 186"/>
              <a:gd name="T110" fmla="*/ 34 w 68"/>
              <a:gd name="T111" fmla="*/ 84 h 186"/>
              <a:gd name="T112" fmla="*/ 46 w 68"/>
              <a:gd name="T113" fmla="*/ 84 h 186"/>
              <a:gd name="T114" fmla="*/ 59 w 68"/>
              <a:gd name="T115" fmla="*/ 146 h 186"/>
              <a:gd name="T116" fmla="*/ 34 w 68"/>
              <a:gd name="T117" fmla="*/ 17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" h="186">
                <a:moveTo>
                  <a:pt x="67" y="147"/>
                </a:moveTo>
                <a:cubicBezTo>
                  <a:pt x="68" y="147"/>
                  <a:pt x="68" y="147"/>
                  <a:pt x="68" y="147"/>
                </a:cubicBezTo>
                <a:cubicBezTo>
                  <a:pt x="55" y="84"/>
                  <a:pt x="55" y="84"/>
                  <a:pt x="55" y="84"/>
                </a:cubicBezTo>
                <a:cubicBezTo>
                  <a:pt x="59" y="84"/>
                  <a:pt x="59" y="84"/>
                  <a:pt x="59" y="84"/>
                </a:cubicBezTo>
                <a:cubicBezTo>
                  <a:pt x="61" y="84"/>
                  <a:pt x="63" y="83"/>
                  <a:pt x="63" y="80"/>
                </a:cubicBezTo>
                <a:cubicBezTo>
                  <a:pt x="63" y="78"/>
                  <a:pt x="61" y="76"/>
                  <a:pt x="59" y="76"/>
                </a:cubicBezTo>
                <a:cubicBezTo>
                  <a:pt x="53" y="76"/>
                  <a:pt x="53" y="76"/>
                  <a:pt x="53" y="76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4"/>
                  <a:pt x="68" y="23"/>
                  <a:pt x="68" y="21"/>
                </a:cubicBezTo>
                <a:cubicBezTo>
                  <a:pt x="68" y="9"/>
                  <a:pt x="52" y="0"/>
                  <a:pt x="34" y="0"/>
                </a:cubicBezTo>
                <a:cubicBezTo>
                  <a:pt x="15" y="0"/>
                  <a:pt x="0" y="9"/>
                  <a:pt x="0" y="21"/>
                </a:cubicBezTo>
                <a:cubicBezTo>
                  <a:pt x="0" y="23"/>
                  <a:pt x="1" y="24"/>
                  <a:pt x="2" y="25"/>
                </a:cubicBezTo>
                <a:cubicBezTo>
                  <a:pt x="2" y="25"/>
                  <a:pt x="2" y="25"/>
                  <a:pt x="2" y="25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0" y="147"/>
                  <a:pt x="0" y="148"/>
                </a:cubicBezTo>
                <a:cubicBezTo>
                  <a:pt x="0" y="149"/>
                  <a:pt x="1" y="150"/>
                  <a:pt x="1" y="150"/>
                </a:cubicBezTo>
                <a:cubicBezTo>
                  <a:pt x="1" y="150"/>
                  <a:pt x="1" y="150"/>
                  <a:pt x="1" y="150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85"/>
                  <a:pt x="33" y="186"/>
                  <a:pt x="34" y="186"/>
                </a:cubicBezTo>
                <a:cubicBezTo>
                  <a:pt x="35" y="186"/>
                  <a:pt x="36" y="185"/>
                  <a:pt x="37" y="184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67" y="150"/>
                  <a:pt x="67" y="150"/>
                  <a:pt x="67" y="150"/>
                </a:cubicBezTo>
                <a:cubicBezTo>
                  <a:pt x="67" y="150"/>
                  <a:pt x="67" y="150"/>
                  <a:pt x="67" y="150"/>
                </a:cubicBezTo>
                <a:cubicBezTo>
                  <a:pt x="67" y="150"/>
                  <a:pt x="68" y="149"/>
                  <a:pt x="68" y="148"/>
                </a:cubicBezTo>
                <a:cubicBezTo>
                  <a:pt x="68" y="147"/>
                  <a:pt x="67" y="147"/>
                  <a:pt x="67" y="147"/>
                </a:cubicBezTo>
                <a:close/>
                <a:moveTo>
                  <a:pt x="9" y="19"/>
                </a:moveTo>
                <a:cubicBezTo>
                  <a:pt x="10" y="13"/>
                  <a:pt x="21" y="8"/>
                  <a:pt x="34" y="8"/>
                </a:cubicBezTo>
                <a:cubicBezTo>
                  <a:pt x="47" y="8"/>
                  <a:pt x="57" y="13"/>
                  <a:pt x="59" y="19"/>
                </a:cubicBezTo>
                <a:cubicBezTo>
                  <a:pt x="34" y="41"/>
                  <a:pt x="34" y="41"/>
                  <a:pt x="34" y="41"/>
                </a:cubicBezTo>
                <a:lnTo>
                  <a:pt x="9" y="19"/>
                </a:lnTo>
                <a:close/>
                <a:moveTo>
                  <a:pt x="34" y="175"/>
                </a:moveTo>
                <a:cubicBezTo>
                  <a:pt x="9" y="146"/>
                  <a:pt x="9" y="146"/>
                  <a:pt x="9" y="146"/>
                </a:cubicBezTo>
                <a:cubicBezTo>
                  <a:pt x="29" y="47"/>
                  <a:pt x="29" y="47"/>
                  <a:pt x="29" y="47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50"/>
                  <a:pt x="31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3" y="51"/>
                  <a:pt x="34" y="51"/>
                </a:cubicBezTo>
                <a:cubicBezTo>
                  <a:pt x="35" y="51"/>
                  <a:pt x="35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7" y="50"/>
                  <a:pt x="37" y="49"/>
                  <a:pt x="37" y="49"/>
                </a:cubicBezTo>
                <a:cubicBezTo>
                  <a:pt x="39" y="47"/>
                  <a:pt x="39" y="47"/>
                  <a:pt x="39" y="47"/>
                </a:cubicBezTo>
                <a:cubicBezTo>
                  <a:pt x="45" y="76"/>
                  <a:pt x="45" y="76"/>
                  <a:pt x="45" y="76"/>
                </a:cubicBezTo>
                <a:cubicBezTo>
                  <a:pt x="34" y="76"/>
                  <a:pt x="34" y="76"/>
                  <a:pt x="34" y="76"/>
                </a:cubicBezTo>
                <a:cubicBezTo>
                  <a:pt x="32" y="76"/>
                  <a:pt x="30" y="78"/>
                  <a:pt x="30" y="80"/>
                </a:cubicBezTo>
                <a:cubicBezTo>
                  <a:pt x="30" y="83"/>
                  <a:pt x="32" y="84"/>
                  <a:pt x="34" y="84"/>
                </a:cubicBezTo>
                <a:cubicBezTo>
                  <a:pt x="46" y="84"/>
                  <a:pt x="46" y="84"/>
                  <a:pt x="46" y="84"/>
                </a:cubicBezTo>
                <a:cubicBezTo>
                  <a:pt x="59" y="146"/>
                  <a:pt x="59" y="146"/>
                  <a:pt x="59" y="146"/>
                </a:cubicBezTo>
                <a:lnTo>
                  <a:pt x="34" y="175"/>
                </a:ln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116"/>
          <p:cNvSpPr>
            <a:spLocks noEditPoints="1"/>
          </p:cNvSpPr>
          <p:nvPr/>
        </p:nvSpPr>
        <p:spPr bwMode="auto">
          <a:xfrm>
            <a:off x="2553424" y="3716377"/>
            <a:ext cx="492637" cy="495560"/>
          </a:xfrm>
          <a:custGeom>
            <a:avLst/>
            <a:gdLst>
              <a:gd name="T0" fmla="*/ 337 w 337"/>
              <a:gd name="T1" fmla="*/ 124 h 339"/>
              <a:gd name="T2" fmla="*/ 215 w 337"/>
              <a:gd name="T3" fmla="*/ 124 h 339"/>
              <a:gd name="T4" fmla="*/ 168 w 337"/>
              <a:gd name="T5" fmla="*/ 0 h 339"/>
              <a:gd name="T6" fmla="*/ 122 w 337"/>
              <a:gd name="T7" fmla="*/ 124 h 339"/>
              <a:gd name="T8" fmla="*/ 0 w 337"/>
              <a:gd name="T9" fmla="*/ 124 h 339"/>
              <a:gd name="T10" fmla="*/ 101 w 337"/>
              <a:gd name="T11" fmla="*/ 200 h 339"/>
              <a:gd name="T12" fmla="*/ 53 w 337"/>
              <a:gd name="T13" fmla="*/ 339 h 339"/>
              <a:gd name="T14" fmla="*/ 168 w 337"/>
              <a:gd name="T15" fmla="*/ 255 h 339"/>
              <a:gd name="T16" fmla="*/ 284 w 337"/>
              <a:gd name="T17" fmla="*/ 339 h 339"/>
              <a:gd name="T18" fmla="*/ 237 w 337"/>
              <a:gd name="T19" fmla="*/ 200 h 339"/>
              <a:gd name="T20" fmla="*/ 337 w 337"/>
              <a:gd name="T21" fmla="*/ 124 h 339"/>
              <a:gd name="T22" fmla="*/ 253 w 337"/>
              <a:gd name="T23" fmla="*/ 297 h 339"/>
              <a:gd name="T24" fmla="*/ 177 w 337"/>
              <a:gd name="T25" fmla="*/ 242 h 339"/>
              <a:gd name="T26" fmla="*/ 168 w 337"/>
              <a:gd name="T27" fmla="*/ 235 h 339"/>
              <a:gd name="T28" fmla="*/ 159 w 337"/>
              <a:gd name="T29" fmla="*/ 242 h 339"/>
              <a:gd name="T30" fmla="*/ 84 w 337"/>
              <a:gd name="T31" fmla="*/ 297 h 339"/>
              <a:gd name="T32" fmla="*/ 115 w 337"/>
              <a:gd name="T33" fmla="*/ 206 h 339"/>
              <a:gd name="T34" fmla="*/ 117 w 337"/>
              <a:gd name="T35" fmla="*/ 195 h 339"/>
              <a:gd name="T36" fmla="*/ 110 w 337"/>
              <a:gd name="T37" fmla="*/ 188 h 339"/>
              <a:gd name="T38" fmla="*/ 44 w 337"/>
              <a:gd name="T39" fmla="*/ 138 h 339"/>
              <a:gd name="T40" fmla="*/ 133 w 337"/>
              <a:gd name="T41" fmla="*/ 138 h 339"/>
              <a:gd name="T42" fmla="*/ 137 w 337"/>
              <a:gd name="T43" fmla="*/ 129 h 339"/>
              <a:gd name="T44" fmla="*/ 168 w 337"/>
              <a:gd name="T45" fmla="*/ 44 h 339"/>
              <a:gd name="T46" fmla="*/ 201 w 337"/>
              <a:gd name="T47" fmla="*/ 129 h 339"/>
              <a:gd name="T48" fmla="*/ 204 w 337"/>
              <a:gd name="T49" fmla="*/ 138 h 339"/>
              <a:gd name="T50" fmla="*/ 292 w 337"/>
              <a:gd name="T51" fmla="*/ 138 h 339"/>
              <a:gd name="T52" fmla="*/ 228 w 337"/>
              <a:gd name="T53" fmla="*/ 188 h 339"/>
              <a:gd name="T54" fmla="*/ 221 w 337"/>
              <a:gd name="T55" fmla="*/ 195 h 339"/>
              <a:gd name="T56" fmla="*/ 223 w 337"/>
              <a:gd name="T57" fmla="*/ 206 h 339"/>
              <a:gd name="T58" fmla="*/ 253 w 337"/>
              <a:gd name="T59" fmla="*/ 297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7" h="339">
                <a:moveTo>
                  <a:pt x="337" y="124"/>
                </a:moveTo>
                <a:lnTo>
                  <a:pt x="215" y="124"/>
                </a:lnTo>
                <a:lnTo>
                  <a:pt x="168" y="0"/>
                </a:lnTo>
                <a:lnTo>
                  <a:pt x="122" y="124"/>
                </a:lnTo>
                <a:lnTo>
                  <a:pt x="0" y="124"/>
                </a:lnTo>
                <a:lnTo>
                  <a:pt x="101" y="200"/>
                </a:lnTo>
                <a:lnTo>
                  <a:pt x="53" y="339"/>
                </a:lnTo>
                <a:lnTo>
                  <a:pt x="168" y="255"/>
                </a:lnTo>
                <a:lnTo>
                  <a:pt x="284" y="339"/>
                </a:lnTo>
                <a:lnTo>
                  <a:pt x="237" y="200"/>
                </a:lnTo>
                <a:lnTo>
                  <a:pt x="337" y="124"/>
                </a:lnTo>
                <a:close/>
                <a:moveTo>
                  <a:pt x="253" y="297"/>
                </a:moveTo>
                <a:lnTo>
                  <a:pt x="177" y="242"/>
                </a:lnTo>
                <a:lnTo>
                  <a:pt x="168" y="235"/>
                </a:lnTo>
                <a:lnTo>
                  <a:pt x="159" y="242"/>
                </a:lnTo>
                <a:lnTo>
                  <a:pt x="84" y="297"/>
                </a:lnTo>
                <a:lnTo>
                  <a:pt x="115" y="206"/>
                </a:lnTo>
                <a:lnTo>
                  <a:pt x="117" y="195"/>
                </a:lnTo>
                <a:lnTo>
                  <a:pt x="110" y="188"/>
                </a:lnTo>
                <a:lnTo>
                  <a:pt x="44" y="138"/>
                </a:lnTo>
                <a:lnTo>
                  <a:pt x="133" y="138"/>
                </a:lnTo>
                <a:lnTo>
                  <a:pt x="137" y="129"/>
                </a:lnTo>
                <a:lnTo>
                  <a:pt x="168" y="44"/>
                </a:lnTo>
                <a:lnTo>
                  <a:pt x="201" y="129"/>
                </a:lnTo>
                <a:lnTo>
                  <a:pt x="204" y="138"/>
                </a:lnTo>
                <a:lnTo>
                  <a:pt x="292" y="138"/>
                </a:lnTo>
                <a:lnTo>
                  <a:pt x="228" y="188"/>
                </a:lnTo>
                <a:lnTo>
                  <a:pt x="221" y="195"/>
                </a:lnTo>
                <a:lnTo>
                  <a:pt x="223" y="206"/>
                </a:lnTo>
                <a:lnTo>
                  <a:pt x="253" y="297"/>
                </a:ln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3140217" y="3698661"/>
            <a:ext cx="5556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80000"/>
            </a:pPr>
            <a:r>
              <a:rPr kumimoji="1" lang="ru-RU" altLang="en-US" sz="1600" b="1" dirty="0" smtClean="0"/>
              <a:t>Мы специализируемся на внедрении новых решений и обновлении существующих на базе наших </a:t>
            </a:r>
            <a:r>
              <a:rPr kumimoji="1" lang="ru-RU" altLang="en-US" sz="1600" b="1" dirty="0" err="1" smtClean="0"/>
              <a:t>кастомизируемых</a:t>
            </a:r>
            <a:r>
              <a:rPr kumimoji="1" lang="ru-RU" altLang="en-US" sz="1600" b="1" dirty="0" smtClean="0"/>
              <a:t> продуктов</a:t>
            </a:r>
            <a:endParaRPr kumimoji="1" lang="en-US" altLang="en-US" sz="1600" b="1" dirty="0"/>
          </a:p>
        </p:txBody>
      </p:sp>
      <p:sp>
        <p:nvSpPr>
          <p:cNvPr id="275" name="Freeform 355"/>
          <p:cNvSpPr>
            <a:spLocks noEditPoints="1"/>
          </p:cNvSpPr>
          <p:nvPr/>
        </p:nvSpPr>
        <p:spPr bwMode="auto">
          <a:xfrm>
            <a:off x="2553425" y="952358"/>
            <a:ext cx="472913" cy="494925"/>
          </a:xfrm>
          <a:custGeom>
            <a:avLst/>
            <a:gdLst>
              <a:gd name="T0" fmla="*/ 89 w 186"/>
              <a:gd name="T1" fmla="*/ 68 h 186"/>
              <a:gd name="T2" fmla="*/ 88 w 186"/>
              <a:gd name="T3" fmla="*/ 51 h 186"/>
              <a:gd name="T4" fmla="*/ 80 w 186"/>
              <a:gd name="T5" fmla="*/ 48 h 186"/>
              <a:gd name="T6" fmla="*/ 69 w 186"/>
              <a:gd name="T7" fmla="*/ 39 h 186"/>
              <a:gd name="T8" fmla="*/ 44 w 186"/>
              <a:gd name="T9" fmla="*/ 35 h 186"/>
              <a:gd name="T10" fmla="*/ 32 w 186"/>
              <a:gd name="T11" fmla="*/ 84 h 186"/>
              <a:gd name="T12" fmla="*/ 59 w 186"/>
              <a:gd name="T13" fmla="*/ 99 h 186"/>
              <a:gd name="T14" fmla="*/ 65 w 186"/>
              <a:gd name="T15" fmla="*/ 87 h 186"/>
              <a:gd name="T16" fmla="*/ 103 w 186"/>
              <a:gd name="T17" fmla="*/ 111 h 186"/>
              <a:gd name="T18" fmla="*/ 68 w 186"/>
              <a:gd name="T19" fmla="*/ 119 h 186"/>
              <a:gd name="T20" fmla="*/ 83 w 186"/>
              <a:gd name="T21" fmla="*/ 157 h 186"/>
              <a:gd name="T22" fmla="*/ 103 w 186"/>
              <a:gd name="T23" fmla="*/ 132 h 186"/>
              <a:gd name="T24" fmla="*/ 93 w 186"/>
              <a:gd name="T25" fmla="*/ 0 h 186"/>
              <a:gd name="T26" fmla="*/ 93 w 186"/>
              <a:gd name="T27" fmla="*/ 186 h 186"/>
              <a:gd name="T28" fmla="*/ 93 w 186"/>
              <a:gd name="T29" fmla="*/ 0 h 186"/>
              <a:gd name="T30" fmla="*/ 8 w 186"/>
              <a:gd name="T31" fmla="*/ 93 h 186"/>
              <a:gd name="T32" fmla="*/ 177 w 186"/>
              <a:gd name="T33" fmla="*/ 93 h 186"/>
              <a:gd name="T34" fmla="*/ 168 w 186"/>
              <a:gd name="T35" fmla="*/ 86 h 186"/>
              <a:gd name="T36" fmla="*/ 167 w 186"/>
              <a:gd name="T37" fmla="*/ 79 h 186"/>
              <a:gd name="T38" fmla="*/ 166 w 186"/>
              <a:gd name="T39" fmla="*/ 72 h 186"/>
              <a:gd name="T40" fmla="*/ 163 w 186"/>
              <a:gd name="T41" fmla="*/ 64 h 186"/>
              <a:gd name="T42" fmla="*/ 160 w 186"/>
              <a:gd name="T43" fmla="*/ 58 h 186"/>
              <a:gd name="T44" fmla="*/ 157 w 186"/>
              <a:gd name="T45" fmla="*/ 53 h 186"/>
              <a:gd name="T46" fmla="*/ 154 w 186"/>
              <a:gd name="T47" fmla="*/ 48 h 186"/>
              <a:gd name="T48" fmla="*/ 143 w 186"/>
              <a:gd name="T49" fmla="*/ 36 h 186"/>
              <a:gd name="T50" fmla="*/ 139 w 186"/>
              <a:gd name="T51" fmla="*/ 33 h 186"/>
              <a:gd name="T52" fmla="*/ 112 w 186"/>
              <a:gd name="T53" fmla="*/ 31 h 186"/>
              <a:gd name="T54" fmla="*/ 116 w 186"/>
              <a:gd name="T55" fmla="*/ 50 h 186"/>
              <a:gd name="T56" fmla="*/ 139 w 186"/>
              <a:gd name="T57" fmla="*/ 59 h 186"/>
              <a:gd name="T58" fmla="*/ 151 w 186"/>
              <a:gd name="T59" fmla="*/ 105 h 186"/>
              <a:gd name="T60" fmla="*/ 167 w 186"/>
              <a:gd name="T61" fmla="*/ 109 h 186"/>
              <a:gd name="T62" fmla="*/ 168 w 186"/>
              <a:gd name="T63" fmla="*/ 102 h 186"/>
              <a:gd name="T64" fmla="*/ 169 w 186"/>
              <a:gd name="T65" fmla="*/ 93 h 186"/>
              <a:gd name="T66" fmla="*/ 140 w 186"/>
              <a:gd name="T67" fmla="*/ 111 h 186"/>
              <a:gd name="T68" fmla="*/ 148 w 186"/>
              <a:gd name="T69" fmla="*/ 11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6" h="186">
                <a:moveTo>
                  <a:pt x="72" y="84"/>
                </a:moveTo>
                <a:cubicBezTo>
                  <a:pt x="73" y="78"/>
                  <a:pt x="82" y="71"/>
                  <a:pt x="89" y="68"/>
                </a:cubicBezTo>
                <a:cubicBezTo>
                  <a:pt x="96" y="66"/>
                  <a:pt x="102" y="64"/>
                  <a:pt x="101" y="59"/>
                </a:cubicBezTo>
                <a:cubicBezTo>
                  <a:pt x="100" y="54"/>
                  <a:pt x="98" y="51"/>
                  <a:pt x="88" y="51"/>
                </a:cubicBezTo>
                <a:cubicBezTo>
                  <a:pt x="78" y="51"/>
                  <a:pt x="82" y="64"/>
                  <a:pt x="74" y="56"/>
                </a:cubicBezTo>
                <a:cubicBezTo>
                  <a:pt x="65" y="48"/>
                  <a:pt x="76" y="50"/>
                  <a:pt x="80" y="48"/>
                </a:cubicBezTo>
                <a:cubicBezTo>
                  <a:pt x="84" y="47"/>
                  <a:pt x="88" y="39"/>
                  <a:pt x="81" y="38"/>
                </a:cubicBezTo>
                <a:cubicBezTo>
                  <a:pt x="73" y="38"/>
                  <a:pt x="75" y="42"/>
                  <a:pt x="69" y="39"/>
                </a:cubicBezTo>
                <a:cubicBezTo>
                  <a:pt x="63" y="37"/>
                  <a:pt x="61" y="47"/>
                  <a:pt x="57" y="45"/>
                </a:cubicBezTo>
                <a:cubicBezTo>
                  <a:pt x="55" y="45"/>
                  <a:pt x="48" y="40"/>
                  <a:pt x="44" y="35"/>
                </a:cubicBezTo>
                <a:cubicBezTo>
                  <a:pt x="35" y="42"/>
                  <a:pt x="28" y="52"/>
                  <a:pt x="23" y="62"/>
                </a:cubicBezTo>
                <a:cubicBezTo>
                  <a:pt x="25" y="76"/>
                  <a:pt x="32" y="84"/>
                  <a:pt x="32" y="84"/>
                </a:cubicBezTo>
                <a:cubicBezTo>
                  <a:pt x="32" y="84"/>
                  <a:pt x="36" y="93"/>
                  <a:pt x="60" y="104"/>
                </a:cubicBezTo>
                <a:cubicBezTo>
                  <a:pt x="60" y="104"/>
                  <a:pt x="65" y="105"/>
                  <a:pt x="59" y="99"/>
                </a:cubicBezTo>
                <a:cubicBezTo>
                  <a:pt x="54" y="94"/>
                  <a:pt x="48" y="87"/>
                  <a:pt x="55" y="84"/>
                </a:cubicBezTo>
                <a:cubicBezTo>
                  <a:pt x="61" y="81"/>
                  <a:pt x="63" y="81"/>
                  <a:pt x="65" y="87"/>
                </a:cubicBezTo>
                <a:cubicBezTo>
                  <a:pt x="66" y="93"/>
                  <a:pt x="72" y="90"/>
                  <a:pt x="72" y="84"/>
                </a:cubicBezTo>
                <a:close/>
                <a:moveTo>
                  <a:pt x="103" y="111"/>
                </a:moveTo>
                <a:cubicBezTo>
                  <a:pt x="94" y="104"/>
                  <a:pt x="95" y="100"/>
                  <a:pt x="84" y="100"/>
                </a:cubicBezTo>
                <a:cubicBezTo>
                  <a:pt x="73" y="100"/>
                  <a:pt x="66" y="103"/>
                  <a:pt x="68" y="119"/>
                </a:cubicBezTo>
                <a:cubicBezTo>
                  <a:pt x="71" y="135"/>
                  <a:pt x="80" y="127"/>
                  <a:pt x="79" y="140"/>
                </a:cubicBezTo>
                <a:cubicBezTo>
                  <a:pt x="78" y="152"/>
                  <a:pt x="81" y="154"/>
                  <a:pt x="83" y="157"/>
                </a:cubicBezTo>
                <a:cubicBezTo>
                  <a:pt x="85" y="160"/>
                  <a:pt x="90" y="169"/>
                  <a:pt x="92" y="157"/>
                </a:cubicBezTo>
                <a:cubicBezTo>
                  <a:pt x="95" y="145"/>
                  <a:pt x="99" y="138"/>
                  <a:pt x="103" y="132"/>
                </a:cubicBezTo>
                <a:cubicBezTo>
                  <a:pt x="108" y="127"/>
                  <a:pt x="112" y="119"/>
                  <a:pt x="103" y="111"/>
                </a:cubicBezTo>
                <a:close/>
                <a:moveTo>
                  <a:pt x="93" y="0"/>
                </a:moveTo>
                <a:cubicBezTo>
                  <a:pt x="41" y="0"/>
                  <a:pt x="0" y="42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40"/>
                  <a:pt x="8" y="93"/>
                </a:cubicBezTo>
                <a:cubicBezTo>
                  <a:pt x="8" y="46"/>
                  <a:pt x="46" y="9"/>
                  <a:pt x="93" y="9"/>
                </a:cubicBezTo>
                <a:cubicBezTo>
                  <a:pt x="139" y="9"/>
                  <a:pt x="177" y="46"/>
                  <a:pt x="177" y="93"/>
                </a:cubicBezTo>
                <a:cubicBezTo>
                  <a:pt x="177" y="140"/>
                  <a:pt x="139" y="177"/>
                  <a:pt x="93" y="177"/>
                </a:cubicBezTo>
                <a:close/>
                <a:moveTo>
                  <a:pt x="168" y="86"/>
                </a:moveTo>
                <a:cubicBezTo>
                  <a:pt x="168" y="85"/>
                  <a:pt x="168" y="84"/>
                  <a:pt x="168" y="84"/>
                </a:cubicBezTo>
                <a:cubicBezTo>
                  <a:pt x="168" y="82"/>
                  <a:pt x="168" y="81"/>
                  <a:pt x="167" y="79"/>
                </a:cubicBezTo>
                <a:cubicBezTo>
                  <a:pt x="167" y="78"/>
                  <a:pt x="167" y="77"/>
                  <a:pt x="167" y="77"/>
                </a:cubicBezTo>
                <a:cubicBezTo>
                  <a:pt x="167" y="75"/>
                  <a:pt x="166" y="73"/>
                  <a:pt x="166" y="72"/>
                </a:cubicBezTo>
                <a:cubicBezTo>
                  <a:pt x="165" y="71"/>
                  <a:pt x="165" y="71"/>
                  <a:pt x="165" y="70"/>
                </a:cubicBezTo>
                <a:cubicBezTo>
                  <a:pt x="164" y="68"/>
                  <a:pt x="164" y="66"/>
                  <a:pt x="163" y="64"/>
                </a:cubicBezTo>
                <a:cubicBezTo>
                  <a:pt x="163" y="63"/>
                  <a:pt x="162" y="62"/>
                  <a:pt x="162" y="61"/>
                </a:cubicBezTo>
                <a:cubicBezTo>
                  <a:pt x="161" y="60"/>
                  <a:pt x="161" y="59"/>
                  <a:pt x="160" y="58"/>
                </a:cubicBezTo>
                <a:cubicBezTo>
                  <a:pt x="160" y="57"/>
                  <a:pt x="159" y="56"/>
                  <a:pt x="158" y="55"/>
                </a:cubicBezTo>
                <a:cubicBezTo>
                  <a:pt x="158" y="54"/>
                  <a:pt x="157" y="53"/>
                  <a:pt x="157" y="53"/>
                </a:cubicBezTo>
                <a:cubicBezTo>
                  <a:pt x="156" y="51"/>
                  <a:pt x="156" y="50"/>
                  <a:pt x="155" y="49"/>
                </a:cubicBezTo>
                <a:cubicBezTo>
                  <a:pt x="154" y="49"/>
                  <a:pt x="154" y="48"/>
                  <a:pt x="154" y="48"/>
                </a:cubicBezTo>
                <a:cubicBezTo>
                  <a:pt x="151" y="44"/>
                  <a:pt x="147" y="40"/>
                  <a:pt x="144" y="37"/>
                </a:cubicBezTo>
                <a:cubicBezTo>
                  <a:pt x="143" y="37"/>
                  <a:pt x="143" y="36"/>
                  <a:pt x="143" y="36"/>
                </a:cubicBezTo>
                <a:cubicBezTo>
                  <a:pt x="142" y="35"/>
                  <a:pt x="140" y="34"/>
                  <a:pt x="139" y="33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33" y="28"/>
                  <a:pt x="126" y="24"/>
                  <a:pt x="119" y="22"/>
                </a:cubicBezTo>
                <a:cubicBezTo>
                  <a:pt x="117" y="25"/>
                  <a:pt x="115" y="30"/>
                  <a:pt x="112" y="31"/>
                </a:cubicBezTo>
                <a:cubicBezTo>
                  <a:pt x="108" y="33"/>
                  <a:pt x="109" y="42"/>
                  <a:pt x="116" y="41"/>
                </a:cubicBezTo>
                <a:cubicBezTo>
                  <a:pt x="116" y="41"/>
                  <a:pt x="114" y="43"/>
                  <a:pt x="116" y="50"/>
                </a:cubicBezTo>
                <a:cubicBezTo>
                  <a:pt x="118" y="58"/>
                  <a:pt x="121" y="60"/>
                  <a:pt x="132" y="56"/>
                </a:cubicBezTo>
                <a:cubicBezTo>
                  <a:pt x="136" y="54"/>
                  <a:pt x="140" y="55"/>
                  <a:pt x="139" y="59"/>
                </a:cubicBezTo>
                <a:cubicBezTo>
                  <a:pt x="138" y="69"/>
                  <a:pt x="131" y="69"/>
                  <a:pt x="136" y="84"/>
                </a:cubicBezTo>
                <a:cubicBezTo>
                  <a:pt x="140" y="94"/>
                  <a:pt x="148" y="97"/>
                  <a:pt x="151" y="105"/>
                </a:cubicBezTo>
                <a:cubicBezTo>
                  <a:pt x="153" y="109"/>
                  <a:pt x="160" y="113"/>
                  <a:pt x="165" y="115"/>
                </a:cubicBezTo>
                <a:cubicBezTo>
                  <a:pt x="166" y="113"/>
                  <a:pt x="166" y="111"/>
                  <a:pt x="167" y="109"/>
                </a:cubicBezTo>
                <a:cubicBezTo>
                  <a:pt x="167" y="108"/>
                  <a:pt x="167" y="108"/>
                  <a:pt x="167" y="107"/>
                </a:cubicBezTo>
                <a:cubicBezTo>
                  <a:pt x="168" y="105"/>
                  <a:pt x="168" y="104"/>
                  <a:pt x="168" y="102"/>
                </a:cubicBezTo>
                <a:cubicBezTo>
                  <a:pt x="168" y="101"/>
                  <a:pt x="168" y="101"/>
                  <a:pt x="168" y="100"/>
                </a:cubicBezTo>
                <a:cubicBezTo>
                  <a:pt x="169" y="98"/>
                  <a:pt x="169" y="95"/>
                  <a:pt x="169" y="93"/>
                </a:cubicBezTo>
                <a:cubicBezTo>
                  <a:pt x="169" y="91"/>
                  <a:pt x="169" y="88"/>
                  <a:pt x="168" y="86"/>
                </a:cubicBezTo>
                <a:close/>
                <a:moveTo>
                  <a:pt x="140" y="111"/>
                </a:moveTo>
                <a:cubicBezTo>
                  <a:pt x="137" y="113"/>
                  <a:pt x="137" y="117"/>
                  <a:pt x="139" y="119"/>
                </a:cubicBezTo>
                <a:cubicBezTo>
                  <a:pt x="142" y="121"/>
                  <a:pt x="147" y="124"/>
                  <a:pt x="148" y="119"/>
                </a:cubicBezTo>
                <a:cubicBezTo>
                  <a:pt x="150" y="114"/>
                  <a:pt x="143" y="109"/>
                  <a:pt x="140" y="111"/>
                </a:cubicBez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3130357" y="907436"/>
            <a:ext cx="555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CMA </a:t>
            </a:r>
            <a:r>
              <a:rPr lang="mr-IN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–</a:t>
            </a:r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Шведская компания, офисы во Франции, Канаде и России</a:t>
            </a:r>
            <a:endParaRPr lang="en-GB" sz="1600" b="1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3412" y="1036090"/>
            <a:ext cx="1790001" cy="3025089"/>
            <a:chOff x="3636967" y="2154305"/>
            <a:chExt cx="1583005" cy="2675267"/>
          </a:xfrm>
        </p:grpSpPr>
        <p:grpSp>
          <p:nvGrpSpPr>
            <p:cNvPr id="17" name="Group 16"/>
            <p:cNvGrpSpPr/>
            <p:nvPr/>
          </p:nvGrpSpPr>
          <p:grpSpPr>
            <a:xfrm>
              <a:off x="3636967" y="2154305"/>
              <a:ext cx="1583005" cy="2675267"/>
              <a:chOff x="1990658" y="1709621"/>
              <a:chExt cx="1728104" cy="2920482"/>
            </a:xfrm>
          </p:grpSpPr>
          <p:sp>
            <p:nvSpPr>
              <p:cNvPr id="19" name="Freeform 35"/>
              <p:cNvSpPr>
                <a:spLocks noChangeAspect="1" noEditPoints="1"/>
              </p:cNvSpPr>
              <p:nvPr/>
            </p:nvSpPr>
            <p:spPr bwMode="auto">
              <a:xfrm>
                <a:off x="1990658" y="1709621"/>
                <a:ext cx="1728104" cy="1728105"/>
              </a:xfrm>
              <a:custGeom>
                <a:avLst/>
                <a:gdLst>
                  <a:gd name="T0" fmla="*/ 614 w 1229"/>
                  <a:gd name="T1" fmla="*/ 0 h 1229"/>
                  <a:gd name="T2" fmla="*/ 1229 w 1229"/>
                  <a:gd name="T3" fmla="*/ 614 h 1229"/>
                  <a:gd name="T4" fmla="*/ 614 w 1229"/>
                  <a:gd name="T5" fmla="*/ 1229 h 1229"/>
                  <a:gd name="T6" fmla="*/ 614 w 1229"/>
                  <a:gd name="T7" fmla="*/ 1094 h 1229"/>
                  <a:gd name="T8" fmla="*/ 1094 w 1229"/>
                  <a:gd name="T9" fmla="*/ 614 h 1229"/>
                  <a:gd name="T10" fmla="*/ 614 w 1229"/>
                  <a:gd name="T11" fmla="*/ 134 h 1229"/>
                  <a:gd name="T12" fmla="*/ 614 w 1229"/>
                  <a:gd name="T13" fmla="*/ 0 h 1229"/>
                  <a:gd name="T14" fmla="*/ 614 w 1229"/>
                  <a:gd name="T15" fmla="*/ 1229 h 1229"/>
                  <a:gd name="T16" fmla="*/ 0 w 1229"/>
                  <a:gd name="T17" fmla="*/ 614 h 1229"/>
                  <a:gd name="T18" fmla="*/ 614 w 1229"/>
                  <a:gd name="T19" fmla="*/ 0 h 1229"/>
                  <a:gd name="T20" fmla="*/ 614 w 1229"/>
                  <a:gd name="T21" fmla="*/ 134 h 1229"/>
                  <a:gd name="T22" fmla="*/ 134 w 1229"/>
                  <a:gd name="T23" fmla="*/ 614 h 1229"/>
                  <a:gd name="T24" fmla="*/ 614 w 1229"/>
                  <a:gd name="T25" fmla="*/ 1094 h 1229"/>
                  <a:gd name="T26" fmla="*/ 614 w 1229"/>
                  <a:gd name="T27" fmla="*/ 1229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29" h="1229">
                    <a:moveTo>
                      <a:pt x="614" y="0"/>
                    </a:moveTo>
                    <a:cubicBezTo>
                      <a:pt x="954" y="0"/>
                      <a:pt x="1229" y="275"/>
                      <a:pt x="1229" y="614"/>
                    </a:cubicBezTo>
                    <a:cubicBezTo>
                      <a:pt x="1229" y="954"/>
                      <a:pt x="954" y="1229"/>
                      <a:pt x="614" y="1229"/>
                    </a:cubicBezTo>
                    <a:cubicBezTo>
                      <a:pt x="614" y="1094"/>
                      <a:pt x="614" y="1094"/>
                      <a:pt x="614" y="1094"/>
                    </a:cubicBezTo>
                    <a:cubicBezTo>
                      <a:pt x="879" y="1094"/>
                      <a:pt x="1094" y="879"/>
                      <a:pt x="1094" y="614"/>
                    </a:cubicBezTo>
                    <a:cubicBezTo>
                      <a:pt x="1094" y="349"/>
                      <a:pt x="879" y="134"/>
                      <a:pt x="614" y="134"/>
                    </a:cubicBezTo>
                    <a:lnTo>
                      <a:pt x="614" y="0"/>
                    </a:lnTo>
                    <a:close/>
                    <a:moveTo>
                      <a:pt x="614" y="1229"/>
                    </a:moveTo>
                    <a:cubicBezTo>
                      <a:pt x="275" y="1229"/>
                      <a:pt x="0" y="954"/>
                      <a:pt x="0" y="614"/>
                    </a:cubicBezTo>
                    <a:cubicBezTo>
                      <a:pt x="0" y="275"/>
                      <a:pt x="275" y="0"/>
                      <a:pt x="614" y="0"/>
                    </a:cubicBezTo>
                    <a:cubicBezTo>
                      <a:pt x="614" y="134"/>
                      <a:pt x="614" y="134"/>
                      <a:pt x="614" y="134"/>
                    </a:cubicBezTo>
                    <a:cubicBezTo>
                      <a:pt x="349" y="134"/>
                      <a:pt x="134" y="349"/>
                      <a:pt x="134" y="614"/>
                    </a:cubicBezTo>
                    <a:cubicBezTo>
                      <a:pt x="134" y="879"/>
                      <a:pt x="349" y="1094"/>
                      <a:pt x="614" y="1094"/>
                    </a:cubicBezTo>
                    <a:lnTo>
                      <a:pt x="614" y="12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076478" y="1795441"/>
                <a:ext cx="1555163" cy="2834662"/>
                <a:chOff x="2076478" y="1795441"/>
                <a:chExt cx="1555163" cy="2834662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2643410" y="3324667"/>
                  <a:ext cx="422599" cy="1305436"/>
                  <a:chOff x="2643410" y="3324667"/>
                  <a:chExt cx="422599" cy="1305436"/>
                </a:xfrm>
              </p:grpSpPr>
              <p:sp>
                <p:nvSpPr>
                  <p:cNvPr id="2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712326" y="3357105"/>
                    <a:ext cx="283466" cy="724269"/>
                  </a:xfrm>
                  <a:prstGeom prst="rect">
                    <a:avLst/>
                  </a:pr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778640" y="3324667"/>
                    <a:ext cx="75418" cy="75670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34"/>
                  <p:cNvSpPr>
                    <a:spLocks/>
                  </p:cNvSpPr>
                  <p:nvPr/>
                </p:nvSpPr>
                <p:spPr bwMode="auto">
                  <a:xfrm>
                    <a:off x="2643410" y="3758900"/>
                    <a:ext cx="422599" cy="871203"/>
                  </a:xfrm>
                  <a:custGeom>
                    <a:avLst/>
                    <a:gdLst>
                      <a:gd name="T0" fmla="*/ 49 w 301"/>
                      <a:gd name="T1" fmla="*/ 619 h 619"/>
                      <a:gd name="T2" fmla="*/ 251 w 301"/>
                      <a:gd name="T3" fmla="*/ 619 h 619"/>
                      <a:gd name="T4" fmla="*/ 301 w 301"/>
                      <a:gd name="T5" fmla="*/ 569 h 619"/>
                      <a:gd name="T6" fmla="*/ 301 w 301"/>
                      <a:gd name="T7" fmla="*/ 49 h 619"/>
                      <a:gd name="T8" fmla="*/ 251 w 301"/>
                      <a:gd name="T9" fmla="*/ 0 h 619"/>
                      <a:gd name="T10" fmla="*/ 49 w 301"/>
                      <a:gd name="T11" fmla="*/ 0 h 619"/>
                      <a:gd name="T12" fmla="*/ 0 w 301"/>
                      <a:gd name="T13" fmla="*/ 49 h 619"/>
                      <a:gd name="T14" fmla="*/ 0 w 301"/>
                      <a:gd name="T15" fmla="*/ 569 h 619"/>
                      <a:gd name="T16" fmla="*/ 49 w 301"/>
                      <a:gd name="T17" fmla="*/ 619 h 6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1" h="619">
                        <a:moveTo>
                          <a:pt x="49" y="619"/>
                        </a:moveTo>
                        <a:cubicBezTo>
                          <a:pt x="251" y="619"/>
                          <a:pt x="251" y="619"/>
                          <a:pt x="251" y="619"/>
                        </a:cubicBezTo>
                        <a:cubicBezTo>
                          <a:pt x="278" y="619"/>
                          <a:pt x="301" y="596"/>
                          <a:pt x="301" y="569"/>
                        </a:cubicBezTo>
                        <a:cubicBezTo>
                          <a:pt x="301" y="49"/>
                          <a:pt x="301" y="49"/>
                          <a:pt x="301" y="49"/>
                        </a:cubicBezTo>
                        <a:cubicBezTo>
                          <a:pt x="301" y="22"/>
                          <a:pt x="278" y="0"/>
                          <a:pt x="251" y="0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22" y="0"/>
                          <a:pt x="0" y="22"/>
                          <a:pt x="0" y="49"/>
                        </a:cubicBezTo>
                        <a:cubicBezTo>
                          <a:pt x="0" y="569"/>
                          <a:pt x="0" y="569"/>
                          <a:pt x="0" y="569"/>
                        </a:cubicBezTo>
                        <a:cubicBezTo>
                          <a:pt x="0" y="596"/>
                          <a:pt x="22" y="619"/>
                          <a:pt x="49" y="619"/>
                        </a:cubicBezTo>
                        <a:close/>
                      </a:path>
                    </a:pathLst>
                  </a:custGeom>
                  <a:solidFill>
                    <a:srgbClr val="00684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36"/>
                  <p:cNvSpPr>
                    <a:spLocks/>
                  </p:cNvSpPr>
                  <p:nvPr/>
                </p:nvSpPr>
                <p:spPr bwMode="auto">
                  <a:xfrm>
                    <a:off x="2712326" y="3834317"/>
                    <a:ext cx="141732" cy="719069"/>
                  </a:xfrm>
                  <a:custGeom>
                    <a:avLst/>
                    <a:gdLst>
                      <a:gd name="T0" fmla="*/ 40 w 106"/>
                      <a:gd name="T1" fmla="*/ 512 h 512"/>
                      <a:gd name="T2" fmla="*/ 106 w 106"/>
                      <a:gd name="T3" fmla="*/ 512 h 512"/>
                      <a:gd name="T4" fmla="*/ 106 w 106"/>
                      <a:gd name="T5" fmla="*/ 0 h 512"/>
                      <a:gd name="T6" fmla="*/ 40 w 106"/>
                      <a:gd name="T7" fmla="*/ 0 h 512"/>
                      <a:gd name="T8" fmla="*/ 0 w 106"/>
                      <a:gd name="T9" fmla="*/ 35 h 512"/>
                      <a:gd name="T10" fmla="*/ 0 w 106"/>
                      <a:gd name="T11" fmla="*/ 477 h 512"/>
                      <a:gd name="T12" fmla="*/ 40 w 106"/>
                      <a:gd name="T13" fmla="*/ 512 h 5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6" h="512">
                        <a:moveTo>
                          <a:pt x="40" y="512"/>
                        </a:moveTo>
                        <a:cubicBezTo>
                          <a:pt x="106" y="512"/>
                          <a:pt x="106" y="512"/>
                          <a:pt x="106" y="512"/>
                        </a:cubicBezTo>
                        <a:cubicBezTo>
                          <a:pt x="106" y="0"/>
                          <a:pt x="106" y="0"/>
                          <a:pt x="106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18" y="0"/>
                          <a:pt x="0" y="16"/>
                          <a:pt x="0" y="35"/>
                        </a:cubicBezTo>
                        <a:cubicBezTo>
                          <a:pt x="0" y="477"/>
                          <a:pt x="0" y="477"/>
                          <a:pt x="0" y="477"/>
                        </a:cubicBezTo>
                        <a:cubicBezTo>
                          <a:pt x="0" y="496"/>
                          <a:pt x="18" y="512"/>
                          <a:pt x="40" y="512"/>
                        </a:cubicBezTo>
                        <a:close/>
                      </a:path>
                    </a:pathLst>
                  </a:custGeom>
                  <a:solidFill>
                    <a:schemeClr val="bg2">
                      <a:alpha val="2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" name="Freeform 37"/>
                <p:cNvSpPr>
                  <a:spLocks noEditPoints="1"/>
                </p:cNvSpPr>
                <p:nvPr/>
              </p:nvSpPr>
              <p:spPr bwMode="auto">
                <a:xfrm>
                  <a:off x="2076478" y="1795441"/>
                  <a:ext cx="1555163" cy="1555163"/>
                </a:xfrm>
                <a:custGeom>
                  <a:avLst/>
                  <a:gdLst>
                    <a:gd name="T0" fmla="*/ 553 w 1106"/>
                    <a:gd name="T1" fmla="*/ 0 h 1106"/>
                    <a:gd name="T2" fmla="*/ 1106 w 1106"/>
                    <a:gd name="T3" fmla="*/ 553 h 1106"/>
                    <a:gd name="T4" fmla="*/ 553 w 1106"/>
                    <a:gd name="T5" fmla="*/ 1106 h 1106"/>
                    <a:gd name="T6" fmla="*/ 553 w 1106"/>
                    <a:gd name="T7" fmla="*/ 1073 h 1106"/>
                    <a:gd name="T8" fmla="*/ 1073 w 1106"/>
                    <a:gd name="T9" fmla="*/ 553 h 1106"/>
                    <a:gd name="T10" fmla="*/ 553 w 1106"/>
                    <a:gd name="T11" fmla="*/ 34 h 1106"/>
                    <a:gd name="T12" fmla="*/ 553 w 1106"/>
                    <a:gd name="T13" fmla="*/ 0 h 1106"/>
                    <a:gd name="T14" fmla="*/ 553 w 1106"/>
                    <a:gd name="T15" fmla="*/ 0 h 1106"/>
                    <a:gd name="T16" fmla="*/ 553 w 1106"/>
                    <a:gd name="T17" fmla="*/ 0 h 1106"/>
                    <a:gd name="T18" fmla="*/ 553 w 1106"/>
                    <a:gd name="T19" fmla="*/ 34 h 1106"/>
                    <a:gd name="T20" fmla="*/ 553 w 1106"/>
                    <a:gd name="T21" fmla="*/ 34 h 1106"/>
                    <a:gd name="T22" fmla="*/ 34 w 1106"/>
                    <a:gd name="T23" fmla="*/ 553 h 1106"/>
                    <a:gd name="T24" fmla="*/ 553 w 1106"/>
                    <a:gd name="T25" fmla="*/ 1073 h 1106"/>
                    <a:gd name="T26" fmla="*/ 553 w 1106"/>
                    <a:gd name="T27" fmla="*/ 1073 h 1106"/>
                    <a:gd name="T28" fmla="*/ 553 w 1106"/>
                    <a:gd name="T29" fmla="*/ 1106 h 1106"/>
                    <a:gd name="T30" fmla="*/ 553 w 1106"/>
                    <a:gd name="T31" fmla="*/ 1106 h 1106"/>
                    <a:gd name="T32" fmla="*/ 0 w 1106"/>
                    <a:gd name="T33" fmla="*/ 553 h 1106"/>
                    <a:gd name="T34" fmla="*/ 553 w 1106"/>
                    <a:gd name="T35" fmla="*/ 0 h 1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06" h="1106">
                      <a:moveTo>
                        <a:pt x="553" y="0"/>
                      </a:moveTo>
                      <a:cubicBezTo>
                        <a:pt x="859" y="0"/>
                        <a:pt x="1106" y="248"/>
                        <a:pt x="1106" y="553"/>
                      </a:cubicBezTo>
                      <a:cubicBezTo>
                        <a:pt x="1106" y="859"/>
                        <a:pt x="859" y="1106"/>
                        <a:pt x="553" y="1106"/>
                      </a:cubicBezTo>
                      <a:cubicBezTo>
                        <a:pt x="553" y="1073"/>
                        <a:pt x="553" y="1073"/>
                        <a:pt x="553" y="1073"/>
                      </a:cubicBezTo>
                      <a:cubicBezTo>
                        <a:pt x="840" y="1073"/>
                        <a:pt x="1073" y="840"/>
                        <a:pt x="1073" y="553"/>
                      </a:cubicBezTo>
                      <a:cubicBezTo>
                        <a:pt x="1073" y="266"/>
                        <a:pt x="840" y="34"/>
                        <a:pt x="553" y="34"/>
                      </a:cubicBezTo>
                      <a:lnTo>
                        <a:pt x="553" y="0"/>
                      </a:lnTo>
                      <a:close/>
                      <a:moveTo>
                        <a:pt x="553" y="0"/>
                      </a:moveTo>
                      <a:cubicBezTo>
                        <a:pt x="553" y="0"/>
                        <a:pt x="553" y="0"/>
                        <a:pt x="553" y="0"/>
                      </a:cubicBezTo>
                      <a:cubicBezTo>
                        <a:pt x="553" y="34"/>
                        <a:pt x="553" y="34"/>
                        <a:pt x="553" y="34"/>
                      </a:cubicBezTo>
                      <a:cubicBezTo>
                        <a:pt x="553" y="34"/>
                        <a:pt x="553" y="34"/>
                        <a:pt x="553" y="34"/>
                      </a:cubicBezTo>
                      <a:cubicBezTo>
                        <a:pt x="266" y="34"/>
                        <a:pt x="34" y="266"/>
                        <a:pt x="34" y="553"/>
                      </a:cubicBezTo>
                      <a:cubicBezTo>
                        <a:pt x="34" y="840"/>
                        <a:pt x="266" y="1073"/>
                        <a:pt x="553" y="1073"/>
                      </a:cubicBezTo>
                      <a:cubicBezTo>
                        <a:pt x="553" y="1073"/>
                        <a:pt x="553" y="1073"/>
                        <a:pt x="553" y="1073"/>
                      </a:cubicBezTo>
                      <a:cubicBezTo>
                        <a:pt x="553" y="1106"/>
                        <a:pt x="553" y="1106"/>
                        <a:pt x="553" y="1106"/>
                      </a:cubicBezTo>
                      <a:cubicBezTo>
                        <a:pt x="553" y="1106"/>
                        <a:pt x="553" y="1106"/>
                        <a:pt x="553" y="1106"/>
                      </a:cubicBezTo>
                      <a:cubicBezTo>
                        <a:pt x="248" y="1106"/>
                        <a:pt x="0" y="859"/>
                        <a:pt x="0" y="553"/>
                      </a:cubicBezTo>
                      <a:cubicBezTo>
                        <a:pt x="0" y="248"/>
                        <a:pt x="248" y="0"/>
                        <a:pt x="5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9956" y="2776526"/>
              <a:ext cx="1055834" cy="31437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3140217" y="2763611"/>
            <a:ext cx="5556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Команда из</a:t>
            </a:r>
            <a:r>
              <a:rPr lang="en-GB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100+ </a:t>
            </a:r>
            <a:r>
              <a:rPr lang="ru-RU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сертифицированных инженеров с международным опытом в финансовых системах</a:t>
            </a:r>
            <a:r>
              <a:rPr lang="en-GB" sz="1600" b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 </a:t>
            </a:r>
            <a:endParaRPr lang="en-GB" sz="1600" b="1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05" y="1852073"/>
            <a:ext cx="486155" cy="4861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099749" y="1925875"/>
            <a:ext cx="5556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>
                <a:srgbClr val="000000"/>
              </a:buClr>
              <a:buSzPct val="80000"/>
            </a:pPr>
            <a:r>
              <a:rPr kumimoji="1" lang="en-US" altLang="en-US" sz="1600" b="1" dirty="0"/>
              <a:t>27+ </a:t>
            </a:r>
            <a:r>
              <a:rPr kumimoji="1" lang="ru-RU" altLang="en-US" sz="1600" b="1" dirty="0" smtClean="0"/>
              <a:t>лет на рынке решений для финансового сектора</a:t>
            </a:r>
            <a:endParaRPr kumimoji="1"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863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MULTIPLE AUTHORIZATION OF MESSAGES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2" y="817424"/>
            <a:ext cx="556412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Advanced configuration supports:</a:t>
            </a:r>
          </a:p>
          <a:p>
            <a:endParaRPr lang="en-US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Per payment/security transaction attributes:</a:t>
            </a:r>
          </a:p>
          <a:p>
            <a:pPr marL="742932" lvl="1" indent="-285744">
              <a:buFont typeface="Calibri" panose="020F0502020204030204" pitchFamily="34" charset="0"/>
              <a:buChar char="–"/>
            </a:pPr>
            <a:r>
              <a:rPr lang="en-US" sz="1600" dirty="0"/>
              <a:t>Amount</a:t>
            </a:r>
          </a:p>
          <a:p>
            <a:pPr marL="742932" lvl="1" indent="-285744">
              <a:buFont typeface="Calibri" panose="020F0502020204030204" pitchFamily="34" charset="0"/>
              <a:buChar char="–"/>
            </a:pPr>
            <a:r>
              <a:rPr lang="en-US" sz="1600" dirty="0"/>
              <a:t>Source</a:t>
            </a:r>
          </a:p>
          <a:p>
            <a:pPr marL="742932" lvl="1" indent="-285744">
              <a:buFont typeface="Calibri" panose="020F0502020204030204" pitchFamily="34" charset="0"/>
              <a:buChar char="–"/>
            </a:pPr>
            <a:r>
              <a:rPr lang="en-US" sz="1600" dirty="0"/>
              <a:t>Customer</a:t>
            </a:r>
          </a:p>
          <a:p>
            <a:endParaRPr lang="en-US" dirty="0"/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Number of authorization steps are configurable per each case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Users eligible for authorizations are configurable</a:t>
            </a:r>
          </a:p>
        </p:txBody>
      </p:sp>
    </p:spTree>
    <p:extLst>
      <p:ext uri="{BB962C8B-B14F-4D97-AF65-F5344CB8AC3E}">
        <p14:creationId xmlns:p14="http://schemas.microsoft.com/office/powerpoint/2010/main" val="2220650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LOCAL USERS MANAGEMENT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3" y="817426"/>
            <a:ext cx="5931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create Local Users non-registered in </a:t>
            </a:r>
            <a:r>
              <a:rPr lang="en-US" smtClean="0"/>
              <a:t>Central Node databases </a:t>
            </a:r>
            <a:r>
              <a:rPr lang="en-US" dirty="0"/>
              <a:t>with their roles and responsibilities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Maker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Checker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Authorizer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Report Manager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en-US" dirty="0"/>
              <a:t>Monitoring</a:t>
            </a:r>
          </a:p>
          <a:p>
            <a:endParaRPr lang="en-US" dirty="0"/>
          </a:p>
          <a:p>
            <a:r>
              <a:rPr lang="en-US" dirty="0"/>
              <a:t>Roles are configurable</a:t>
            </a:r>
          </a:p>
          <a:p>
            <a:r>
              <a:rPr lang="en-US" dirty="0"/>
              <a:t>One User can be assigned with several roles</a:t>
            </a:r>
          </a:p>
        </p:txBody>
      </p:sp>
    </p:spTree>
    <p:extLst>
      <p:ext uri="{BB962C8B-B14F-4D97-AF65-F5344CB8AC3E}">
        <p14:creationId xmlns:p14="http://schemas.microsoft.com/office/powerpoint/2010/main" val="2001714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SUPPORT OF SECURITY INFRASTRUCTURE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792" y="817425"/>
            <a:ext cx="6751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TMS/X in STP mode may create signature of BLOCK4</a:t>
            </a:r>
          </a:p>
          <a:p>
            <a:endParaRPr lang="en-US" dirty="0"/>
          </a:p>
          <a:p>
            <a:r>
              <a:rPr lang="en-US" dirty="0"/>
              <a:t>in addition to</a:t>
            </a:r>
          </a:p>
          <a:p>
            <a:endParaRPr lang="en-US" dirty="0"/>
          </a:p>
          <a:p>
            <a:r>
              <a:rPr lang="en-US" dirty="0"/>
              <a:t>Signature of full message</a:t>
            </a:r>
          </a:p>
          <a:p>
            <a:endParaRPr lang="en-US" dirty="0"/>
          </a:p>
          <a:p>
            <a:r>
              <a:rPr lang="en-US" i="1" dirty="0"/>
              <a:t>Might be required by </a:t>
            </a:r>
            <a:r>
              <a:rPr lang="en-US" i="1" dirty="0" smtClean="0"/>
              <a:t>CBB as </a:t>
            </a:r>
            <a:r>
              <a:rPr lang="en-US" i="1" dirty="0"/>
              <a:t>mandatory option to secure STP process</a:t>
            </a:r>
          </a:p>
        </p:txBody>
      </p:sp>
    </p:spTree>
    <p:extLst>
      <p:ext uri="{BB962C8B-B14F-4D97-AF65-F5344CB8AC3E}">
        <p14:creationId xmlns:p14="http://schemas.microsoft.com/office/powerpoint/2010/main" val="3013486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ADDITIONAL PLUG-IN MODULES</a:t>
            </a:r>
            <a:endParaRPr lang="ru-RU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3710" y="657387"/>
            <a:ext cx="8538551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MT-MX Format Converter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Allows faster implementation of ISO 20022 XML-based services, messages and payments.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Internal </a:t>
            </a:r>
            <a:r>
              <a:rPr lang="en-US" sz="1200" dirty="0"/>
              <a:t>systems supporting ISO 15022 standard require no modification in this case.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Scope </a:t>
            </a:r>
            <a:r>
              <a:rPr lang="en-US" sz="1200" dirty="0"/>
              <a:t>of message types supported covers requirements of Central System interaction with participating Banks.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Bank’s </a:t>
            </a:r>
            <a:r>
              <a:rPr lang="en-US" sz="1200" dirty="0"/>
              <a:t>proprietary message format can be supported as a part of customization.</a:t>
            </a:r>
            <a:endParaRPr lang="ru-RU" sz="1200" dirty="0"/>
          </a:p>
          <a:p>
            <a:endParaRPr lang="en-US" sz="800" b="1" dirty="0" smtClean="0"/>
          </a:p>
          <a:p>
            <a:r>
              <a:rPr lang="en-US" sz="1200" b="1" dirty="0" smtClean="0"/>
              <a:t>Fraud </a:t>
            </a:r>
            <a:r>
              <a:rPr lang="en-US" sz="1200" b="1" dirty="0"/>
              <a:t>Detection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module provides online monitoring of payments against configurable set of conditions defined by TMS/X dedicated User on Customer </a:t>
            </a:r>
            <a:r>
              <a:rPr lang="en-US" sz="1200" dirty="0" smtClean="0"/>
              <a:t>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</a:t>
            </a:r>
            <a:r>
              <a:rPr lang="en-US" sz="1200" dirty="0" smtClean="0"/>
              <a:t>erforms </a:t>
            </a:r>
            <a:r>
              <a:rPr lang="en-US" sz="1200" dirty="0"/>
              <a:t>offline analysis of payments against configurable set of </a:t>
            </a:r>
            <a:r>
              <a:rPr lang="en-US" sz="1200" dirty="0" smtClean="0"/>
              <a:t>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llows </a:t>
            </a:r>
            <a:r>
              <a:rPr lang="en-US" sz="1200" dirty="0"/>
              <a:t>“stop” or “warn” of suspicious payments,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</a:t>
            </a:r>
            <a:r>
              <a:rPr lang="en-US" sz="1200" dirty="0" smtClean="0"/>
              <a:t>rovides </a:t>
            </a:r>
            <a:r>
              <a:rPr lang="en-US" sz="1200" dirty="0"/>
              <a:t>detection reporting and alert facilities.</a:t>
            </a:r>
            <a:endParaRPr lang="ru-RU" sz="1200" dirty="0"/>
          </a:p>
          <a:p>
            <a:endParaRPr lang="en-US" sz="800" b="1" dirty="0" smtClean="0"/>
          </a:p>
          <a:p>
            <a:r>
              <a:rPr lang="en-US" sz="1200" b="1" dirty="0" smtClean="0"/>
              <a:t>Anti-Money </a:t>
            </a:r>
            <a:r>
              <a:rPr lang="en-US" sz="1200" b="1" dirty="0"/>
              <a:t>Laundering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Provides online checks against watch lists uploaded into TMS/X database from any source,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Online </a:t>
            </a:r>
            <a:r>
              <a:rPr lang="en-US" sz="1200" dirty="0"/>
              <a:t>search of Customer data in this watch list(s) against pre-defined criteria.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Can </a:t>
            </a:r>
            <a:r>
              <a:rPr lang="en-US" sz="1200" dirty="0"/>
              <a:t>be integrated with Customer database that may be uploaded to TMS/X.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Provides </a:t>
            </a:r>
            <a:r>
              <a:rPr lang="en-US" sz="1200" dirty="0"/>
              <a:t>detection reporting and alert facilities to TMS/X administrator.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module can be provided as an adaptor to existing AML system</a:t>
            </a:r>
            <a:r>
              <a:rPr lang="en-US" sz="1200" dirty="0" smtClean="0"/>
              <a:t>.</a:t>
            </a:r>
          </a:p>
          <a:p>
            <a:endParaRPr lang="en-US" sz="800" b="1" dirty="0" smtClean="0"/>
          </a:p>
          <a:p>
            <a:r>
              <a:rPr lang="en-US" sz="1200" b="1" dirty="0" smtClean="0"/>
              <a:t>Correspondent </a:t>
            </a:r>
            <a:r>
              <a:rPr lang="en-US" sz="1200" b="1" dirty="0"/>
              <a:t>Banking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Allows send/receive payment messages in any currency to/from Correspondent Banks via SWIFT </a:t>
            </a:r>
            <a:r>
              <a:rPr lang="en-US" sz="1200" dirty="0" smtClean="0"/>
              <a:t>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Allows </a:t>
            </a:r>
            <a:r>
              <a:rPr lang="en-US" sz="1200" dirty="0"/>
              <a:t>send/receive statement reports and settlement advices to/from Correspondent Banks via SWIFT network. 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module can be further extended to support Remittances services</a:t>
            </a:r>
            <a:r>
              <a:rPr lang="en-US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12277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Достижения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551276" y="2442109"/>
            <a:ext cx="713552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sz="2400" dirty="0"/>
              <a:t>1500+ </a:t>
            </a:r>
            <a:r>
              <a:rPr lang="ru-RU" sz="2400" dirty="0" smtClean="0"/>
              <a:t>Коммерческих банков используют наши решения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1551276" y="1641477"/>
            <a:ext cx="713552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ru-RU" sz="2400" dirty="0" smtClean="0"/>
              <a:t>Наши клиенты - </a:t>
            </a:r>
            <a:r>
              <a:rPr lang="en-US" sz="2400" dirty="0" smtClean="0"/>
              <a:t>37 </a:t>
            </a:r>
            <a:r>
              <a:rPr lang="ru-RU" sz="2400" dirty="0" smtClean="0"/>
              <a:t>Центральных банков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1551277" y="818147"/>
            <a:ext cx="713552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ru-RU" sz="2400" dirty="0" smtClean="0"/>
              <a:t>Наши продукты работают в </a:t>
            </a:r>
            <a:r>
              <a:rPr lang="en-US" sz="2400" dirty="0" smtClean="0"/>
              <a:t>50</a:t>
            </a:r>
            <a:r>
              <a:rPr lang="en-US" sz="2400" dirty="0"/>
              <a:t>+ </a:t>
            </a:r>
            <a:r>
              <a:rPr lang="ru-RU" sz="2400" dirty="0" smtClean="0"/>
              <a:t>странах и 24 временных зонах</a:t>
            </a:r>
            <a:endParaRPr lang="en-US" sz="2400" dirty="0"/>
          </a:p>
        </p:txBody>
      </p:sp>
      <p:sp>
        <p:nvSpPr>
          <p:cNvPr id="28" name="Freeform 161"/>
          <p:cNvSpPr>
            <a:spLocks noEditPoints="1"/>
          </p:cNvSpPr>
          <p:nvPr/>
        </p:nvSpPr>
        <p:spPr bwMode="auto">
          <a:xfrm>
            <a:off x="783699" y="1605899"/>
            <a:ext cx="500439" cy="498952"/>
          </a:xfrm>
          <a:custGeom>
            <a:avLst/>
            <a:gdLst>
              <a:gd name="T0" fmla="*/ 185 w 185"/>
              <a:gd name="T1" fmla="*/ 72 h 185"/>
              <a:gd name="T2" fmla="*/ 183 w 185"/>
              <a:gd name="T3" fmla="*/ 51 h 185"/>
              <a:gd name="T4" fmla="*/ 94 w 185"/>
              <a:gd name="T5" fmla="*/ 0 h 185"/>
              <a:gd name="T6" fmla="*/ 92 w 185"/>
              <a:gd name="T7" fmla="*/ 0 h 185"/>
              <a:gd name="T8" fmla="*/ 90 w 185"/>
              <a:gd name="T9" fmla="*/ 0 h 185"/>
              <a:gd name="T10" fmla="*/ 2 w 185"/>
              <a:gd name="T11" fmla="*/ 51 h 185"/>
              <a:gd name="T12" fmla="*/ 0 w 185"/>
              <a:gd name="T13" fmla="*/ 72 h 185"/>
              <a:gd name="T14" fmla="*/ 16 w 185"/>
              <a:gd name="T15" fmla="*/ 76 h 185"/>
              <a:gd name="T16" fmla="*/ 12 w 185"/>
              <a:gd name="T17" fmla="*/ 152 h 185"/>
              <a:gd name="T18" fmla="*/ 8 w 185"/>
              <a:gd name="T19" fmla="*/ 155 h 185"/>
              <a:gd name="T20" fmla="*/ 0 w 185"/>
              <a:gd name="T21" fmla="*/ 180 h 185"/>
              <a:gd name="T22" fmla="*/ 4 w 185"/>
              <a:gd name="T23" fmla="*/ 185 h 185"/>
              <a:gd name="T24" fmla="*/ 185 w 185"/>
              <a:gd name="T25" fmla="*/ 181 h 185"/>
              <a:gd name="T26" fmla="*/ 185 w 185"/>
              <a:gd name="T27" fmla="*/ 180 h 185"/>
              <a:gd name="T28" fmla="*/ 176 w 185"/>
              <a:gd name="T29" fmla="*/ 155 h 185"/>
              <a:gd name="T30" fmla="*/ 168 w 185"/>
              <a:gd name="T31" fmla="*/ 152 h 185"/>
              <a:gd name="T32" fmla="*/ 181 w 185"/>
              <a:gd name="T33" fmla="*/ 76 h 185"/>
              <a:gd name="T34" fmla="*/ 165 w 185"/>
              <a:gd name="T35" fmla="*/ 50 h 185"/>
              <a:gd name="T36" fmla="*/ 92 w 185"/>
              <a:gd name="T37" fmla="*/ 9 h 185"/>
              <a:gd name="T38" fmla="*/ 175 w 185"/>
              <a:gd name="T39" fmla="*/ 177 h 185"/>
              <a:gd name="T40" fmla="*/ 15 w 185"/>
              <a:gd name="T41" fmla="*/ 160 h 185"/>
              <a:gd name="T42" fmla="*/ 25 w 185"/>
              <a:gd name="T43" fmla="*/ 152 h 185"/>
              <a:gd name="T44" fmla="*/ 42 w 185"/>
              <a:gd name="T45" fmla="*/ 76 h 185"/>
              <a:gd name="T46" fmla="*/ 25 w 185"/>
              <a:gd name="T47" fmla="*/ 152 h 185"/>
              <a:gd name="T48" fmla="*/ 50 w 185"/>
              <a:gd name="T49" fmla="*/ 76 h 185"/>
              <a:gd name="T50" fmla="*/ 67 w 185"/>
              <a:gd name="T51" fmla="*/ 152 h 185"/>
              <a:gd name="T52" fmla="*/ 75 w 185"/>
              <a:gd name="T53" fmla="*/ 152 h 185"/>
              <a:gd name="T54" fmla="*/ 109 w 185"/>
              <a:gd name="T55" fmla="*/ 76 h 185"/>
              <a:gd name="T56" fmla="*/ 75 w 185"/>
              <a:gd name="T57" fmla="*/ 152 h 185"/>
              <a:gd name="T58" fmla="*/ 118 w 185"/>
              <a:gd name="T59" fmla="*/ 76 h 185"/>
              <a:gd name="T60" fmla="*/ 135 w 185"/>
              <a:gd name="T61" fmla="*/ 152 h 185"/>
              <a:gd name="T62" fmla="*/ 143 w 185"/>
              <a:gd name="T63" fmla="*/ 152 h 185"/>
              <a:gd name="T64" fmla="*/ 160 w 185"/>
              <a:gd name="T65" fmla="*/ 76 h 185"/>
              <a:gd name="T66" fmla="*/ 143 w 185"/>
              <a:gd name="T67" fmla="*/ 152 h 185"/>
              <a:gd name="T68" fmla="*/ 8 w 185"/>
              <a:gd name="T69" fmla="*/ 59 h 185"/>
              <a:gd name="T70" fmla="*/ 177 w 185"/>
              <a:gd name="T71" fmla="*/ 6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5" h="185">
                <a:moveTo>
                  <a:pt x="181" y="76"/>
                </a:moveTo>
                <a:cubicBezTo>
                  <a:pt x="183" y="76"/>
                  <a:pt x="185" y="74"/>
                  <a:pt x="185" y="72"/>
                </a:cubicBezTo>
                <a:cubicBezTo>
                  <a:pt x="185" y="55"/>
                  <a:pt x="185" y="55"/>
                  <a:pt x="185" y="55"/>
                </a:cubicBezTo>
                <a:cubicBezTo>
                  <a:pt x="185" y="53"/>
                  <a:pt x="184" y="52"/>
                  <a:pt x="183" y="5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3" y="0"/>
                  <a:pt x="92" y="0"/>
                </a:cubicBezTo>
                <a:cubicBezTo>
                  <a:pt x="92" y="0"/>
                  <a:pt x="91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0" y="52"/>
                  <a:pt x="0" y="53"/>
                  <a:pt x="0" y="55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1" y="76"/>
                  <a:pt x="4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10" y="152"/>
                  <a:pt x="9" y="153"/>
                  <a:pt x="8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0"/>
                  <a:pt x="0" y="181"/>
                  <a:pt x="0" y="181"/>
                </a:cubicBezTo>
                <a:cubicBezTo>
                  <a:pt x="0" y="184"/>
                  <a:pt x="1" y="185"/>
                  <a:pt x="4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3" y="185"/>
                  <a:pt x="185" y="184"/>
                  <a:pt x="185" y="181"/>
                </a:cubicBezTo>
                <a:cubicBezTo>
                  <a:pt x="185" y="181"/>
                  <a:pt x="185" y="180"/>
                  <a:pt x="185" y="180"/>
                </a:cubicBezTo>
                <a:cubicBezTo>
                  <a:pt x="185" y="180"/>
                  <a:pt x="185" y="180"/>
                  <a:pt x="185" y="180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6" y="153"/>
                  <a:pt x="174" y="152"/>
                  <a:pt x="172" y="152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76"/>
                  <a:pt x="168" y="76"/>
                  <a:pt x="168" y="76"/>
                </a:cubicBezTo>
                <a:lnTo>
                  <a:pt x="181" y="76"/>
                </a:lnTo>
                <a:close/>
                <a:moveTo>
                  <a:pt x="92" y="9"/>
                </a:moveTo>
                <a:cubicBezTo>
                  <a:pt x="165" y="50"/>
                  <a:pt x="165" y="50"/>
                  <a:pt x="165" y="50"/>
                </a:cubicBezTo>
                <a:cubicBezTo>
                  <a:pt x="20" y="50"/>
                  <a:pt x="20" y="50"/>
                  <a:pt x="20" y="50"/>
                </a:cubicBezTo>
                <a:lnTo>
                  <a:pt x="92" y="9"/>
                </a:lnTo>
                <a:close/>
                <a:moveTo>
                  <a:pt x="169" y="160"/>
                </a:moveTo>
                <a:cubicBezTo>
                  <a:pt x="175" y="177"/>
                  <a:pt x="175" y="177"/>
                  <a:pt x="175" y="177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5" y="160"/>
                  <a:pt x="15" y="160"/>
                  <a:pt x="15" y="160"/>
                </a:cubicBezTo>
                <a:lnTo>
                  <a:pt x="169" y="160"/>
                </a:lnTo>
                <a:close/>
                <a:moveTo>
                  <a:pt x="25" y="152"/>
                </a:moveTo>
                <a:cubicBezTo>
                  <a:pt x="25" y="76"/>
                  <a:pt x="25" y="76"/>
                  <a:pt x="25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152"/>
                  <a:pt x="42" y="152"/>
                  <a:pt x="42" y="152"/>
                </a:cubicBezTo>
                <a:lnTo>
                  <a:pt x="25" y="152"/>
                </a:lnTo>
                <a:close/>
                <a:moveTo>
                  <a:pt x="50" y="152"/>
                </a:moveTo>
                <a:cubicBezTo>
                  <a:pt x="50" y="76"/>
                  <a:pt x="50" y="76"/>
                  <a:pt x="50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152"/>
                  <a:pt x="67" y="152"/>
                  <a:pt x="67" y="152"/>
                </a:cubicBezTo>
                <a:lnTo>
                  <a:pt x="50" y="152"/>
                </a:lnTo>
                <a:close/>
                <a:moveTo>
                  <a:pt x="75" y="152"/>
                </a:moveTo>
                <a:cubicBezTo>
                  <a:pt x="75" y="76"/>
                  <a:pt x="75" y="76"/>
                  <a:pt x="75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152"/>
                  <a:pt x="109" y="152"/>
                  <a:pt x="109" y="152"/>
                </a:cubicBezTo>
                <a:lnTo>
                  <a:pt x="75" y="152"/>
                </a:lnTo>
                <a:close/>
                <a:moveTo>
                  <a:pt x="118" y="152"/>
                </a:moveTo>
                <a:cubicBezTo>
                  <a:pt x="118" y="76"/>
                  <a:pt x="118" y="76"/>
                  <a:pt x="118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5" y="152"/>
                  <a:pt x="135" y="152"/>
                  <a:pt x="135" y="152"/>
                </a:cubicBezTo>
                <a:lnTo>
                  <a:pt x="118" y="152"/>
                </a:lnTo>
                <a:close/>
                <a:moveTo>
                  <a:pt x="143" y="152"/>
                </a:moveTo>
                <a:cubicBezTo>
                  <a:pt x="143" y="76"/>
                  <a:pt x="143" y="76"/>
                  <a:pt x="143" y="7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0" y="152"/>
                  <a:pt x="160" y="152"/>
                  <a:pt x="160" y="152"/>
                </a:cubicBezTo>
                <a:lnTo>
                  <a:pt x="143" y="152"/>
                </a:lnTo>
                <a:close/>
                <a:moveTo>
                  <a:pt x="8" y="67"/>
                </a:moveTo>
                <a:cubicBezTo>
                  <a:pt x="8" y="59"/>
                  <a:pt x="8" y="59"/>
                  <a:pt x="8" y="59"/>
                </a:cubicBezTo>
                <a:cubicBezTo>
                  <a:pt x="177" y="59"/>
                  <a:pt x="177" y="59"/>
                  <a:pt x="177" y="59"/>
                </a:cubicBezTo>
                <a:cubicBezTo>
                  <a:pt x="177" y="67"/>
                  <a:pt x="177" y="67"/>
                  <a:pt x="177" y="67"/>
                </a:cubicBezTo>
                <a:lnTo>
                  <a:pt x="8" y="67"/>
                </a:ln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32" name="Freeform 449"/>
          <p:cNvSpPr>
            <a:spLocks noEditPoints="1"/>
          </p:cNvSpPr>
          <p:nvPr/>
        </p:nvSpPr>
        <p:spPr bwMode="auto">
          <a:xfrm>
            <a:off x="765559" y="2424976"/>
            <a:ext cx="497407" cy="495935"/>
          </a:xfrm>
          <a:custGeom>
            <a:avLst/>
            <a:gdLst>
              <a:gd name="T0" fmla="*/ 101 w 186"/>
              <a:gd name="T1" fmla="*/ 92 h 185"/>
              <a:gd name="T2" fmla="*/ 84 w 186"/>
              <a:gd name="T3" fmla="*/ 92 h 185"/>
              <a:gd name="T4" fmla="*/ 169 w 186"/>
              <a:gd name="T5" fmla="*/ 0 h 185"/>
              <a:gd name="T6" fmla="*/ 0 w 186"/>
              <a:gd name="T7" fmla="*/ 17 h 185"/>
              <a:gd name="T8" fmla="*/ 17 w 186"/>
              <a:gd name="T9" fmla="*/ 185 h 185"/>
              <a:gd name="T10" fmla="*/ 186 w 186"/>
              <a:gd name="T11" fmla="*/ 168 h 185"/>
              <a:gd name="T12" fmla="*/ 169 w 186"/>
              <a:gd name="T13" fmla="*/ 0 h 185"/>
              <a:gd name="T14" fmla="*/ 169 w 186"/>
              <a:gd name="T15" fmla="*/ 177 h 185"/>
              <a:gd name="T16" fmla="*/ 8 w 186"/>
              <a:gd name="T17" fmla="*/ 168 h 185"/>
              <a:gd name="T18" fmla="*/ 17 w 186"/>
              <a:gd name="T19" fmla="*/ 8 h 185"/>
              <a:gd name="T20" fmla="*/ 177 w 186"/>
              <a:gd name="T21" fmla="*/ 17 h 185"/>
              <a:gd name="T22" fmla="*/ 69 w 186"/>
              <a:gd name="T23" fmla="*/ 116 h 185"/>
              <a:gd name="T24" fmla="*/ 93 w 186"/>
              <a:gd name="T25" fmla="*/ 126 h 185"/>
              <a:gd name="T26" fmla="*/ 117 w 186"/>
              <a:gd name="T27" fmla="*/ 116 h 185"/>
              <a:gd name="T28" fmla="*/ 127 w 186"/>
              <a:gd name="T29" fmla="*/ 92 h 185"/>
              <a:gd name="T30" fmla="*/ 59 w 186"/>
              <a:gd name="T31" fmla="*/ 92 h 185"/>
              <a:gd name="T32" fmla="*/ 69 w 186"/>
              <a:gd name="T33" fmla="*/ 116 h 185"/>
              <a:gd name="T34" fmla="*/ 68 w 186"/>
              <a:gd name="T35" fmla="*/ 88 h 185"/>
              <a:gd name="T36" fmla="*/ 75 w 186"/>
              <a:gd name="T37" fmla="*/ 81 h 185"/>
              <a:gd name="T38" fmla="*/ 81 w 186"/>
              <a:gd name="T39" fmla="*/ 75 h 185"/>
              <a:gd name="T40" fmla="*/ 89 w 186"/>
              <a:gd name="T41" fmla="*/ 68 h 185"/>
              <a:gd name="T42" fmla="*/ 93 w 186"/>
              <a:gd name="T43" fmla="*/ 76 h 185"/>
              <a:gd name="T44" fmla="*/ 97 w 186"/>
              <a:gd name="T45" fmla="*/ 68 h 185"/>
              <a:gd name="T46" fmla="*/ 105 w 186"/>
              <a:gd name="T47" fmla="*/ 75 h 185"/>
              <a:gd name="T48" fmla="*/ 111 w 186"/>
              <a:gd name="T49" fmla="*/ 81 h 185"/>
              <a:gd name="T50" fmla="*/ 118 w 186"/>
              <a:gd name="T51" fmla="*/ 88 h 185"/>
              <a:gd name="T52" fmla="*/ 110 w 186"/>
              <a:gd name="T53" fmla="*/ 92 h 185"/>
              <a:gd name="T54" fmla="*/ 118 w 186"/>
              <a:gd name="T55" fmla="*/ 97 h 185"/>
              <a:gd name="T56" fmla="*/ 111 w 186"/>
              <a:gd name="T57" fmla="*/ 104 h 185"/>
              <a:gd name="T58" fmla="*/ 105 w 186"/>
              <a:gd name="T59" fmla="*/ 110 h 185"/>
              <a:gd name="T60" fmla="*/ 97 w 186"/>
              <a:gd name="T61" fmla="*/ 117 h 185"/>
              <a:gd name="T62" fmla="*/ 93 w 186"/>
              <a:gd name="T63" fmla="*/ 109 h 185"/>
              <a:gd name="T64" fmla="*/ 89 w 186"/>
              <a:gd name="T65" fmla="*/ 117 h 185"/>
              <a:gd name="T66" fmla="*/ 81 w 186"/>
              <a:gd name="T67" fmla="*/ 110 h 185"/>
              <a:gd name="T68" fmla="*/ 75 w 186"/>
              <a:gd name="T69" fmla="*/ 104 h 185"/>
              <a:gd name="T70" fmla="*/ 68 w 186"/>
              <a:gd name="T71" fmla="*/ 97 h 185"/>
              <a:gd name="T72" fmla="*/ 76 w 186"/>
              <a:gd name="T73" fmla="*/ 92 h 185"/>
              <a:gd name="T74" fmla="*/ 160 w 186"/>
              <a:gd name="T75" fmla="*/ 50 h 185"/>
              <a:gd name="T76" fmla="*/ 25 w 186"/>
              <a:gd name="T77" fmla="*/ 25 h 185"/>
              <a:gd name="T78" fmla="*/ 160 w 186"/>
              <a:gd name="T79" fmla="*/ 160 h 185"/>
              <a:gd name="T80" fmla="*/ 169 w 186"/>
              <a:gd name="T81" fmla="*/ 126 h 185"/>
              <a:gd name="T82" fmla="*/ 160 w 186"/>
              <a:gd name="T83" fmla="*/ 109 h 185"/>
              <a:gd name="T84" fmla="*/ 169 w 186"/>
              <a:gd name="T85" fmla="*/ 67 h 185"/>
              <a:gd name="T86" fmla="*/ 160 w 186"/>
              <a:gd name="T87" fmla="*/ 50 h 185"/>
              <a:gd name="T88" fmla="*/ 143 w 186"/>
              <a:gd name="T89" fmla="*/ 59 h 185"/>
              <a:gd name="T90" fmla="*/ 152 w 186"/>
              <a:gd name="T91" fmla="*/ 76 h 185"/>
              <a:gd name="T92" fmla="*/ 143 w 186"/>
              <a:gd name="T93" fmla="*/ 118 h 185"/>
              <a:gd name="T94" fmla="*/ 152 w 186"/>
              <a:gd name="T95" fmla="*/ 135 h 185"/>
              <a:gd name="T96" fmla="*/ 34 w 186"/>
              <a:gd name="T97" fmla="*/ 152 h 185"/>
              <a:gd name="T98" fmla="*/ 152 w 186"/>
              <a:gd name="T99" fmla="*/ 3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6" h="185">
                <a:moveTo>
                  <a:pt x="93" y="101"/>
                </a:moveTo>
                <a:cubicBezTo>
                  <a:pt x="98" y="101"/>
                  <a:pt x="101" y="97"/>
                  <a:pt x="101" y="92"/>
                </a:cubicBezTo>
                <a:cubicBezTo>
                  <a:pt x="101" y="88"/>
                  <a:pt x="98" y="84"/>
                  <a:pt x="93" y="84"/>
                </a:cubicBezTo>
                <a:cubicBezTo>
                  <a:pt x="88" y="84"/>
                  <a:pt x="84" y="88"/>
                  <a:pt x="84" y="92"/>
                </a:cubicBezTo>
                <a:cubicBezTo>
                  <a:pt x="84" y="97"/>
                  <a:pt x="88" y="101"/>
                  <a:pt x="93" y="101"/>
                </a:cubicBezTo>
                <a:close/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8" y="185"/>
                  <a:pt x="17" y="185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78" y="185"/>
                  <a:pt x="186" y="178"/>
                  <a:pt x="186" y="168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7"/>
                  <a:pt x="178" y="0"/>
                  <a:pt x="169" y="0"/>
                </a:cubicBezTo>
                <a:close/>
                <a:moveTo>
                  <a:pt x="177" y="168"/>
                </a:moveTo>
                <a:cubicBezTo>
                  <a:pt x="177" y="173"/>
                  <a:pt x="173" y="177"/>
                  <a:pt x="16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7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73" y="8"/>
                  <a:pt x="177" y="12"/>
                  <a:pt x="177" y="17"/>
                </a:cubicBezTo>
                <a:lnTo>
                  <a:pt x="177" y="168"/>
                </a:lnTo>
                <a:close/>
                <a:moveTo>
                  <a:pt x="69" y="116"/>
                </a:moveTo>
                <a:cubicBezTo>
                  <a:pt x="69" y="116"/>
                  <a:pt x="69" y="116"/>
                  <a:pt x="69" y="116"/>
                </a:cubicBezTo>
                <a:cubicBezTo>
                  <a:pt x="75" y="122"/>
                  <a:pt x="84" y="126"/>
                  <a:pt x="93" y="126"/>
                </a:cubicBezTo>
                <a:cubicBezTo>
                  <a:pt x="102" y="126"/>
                  <a:pt x="111" y="122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23" y="110"/>
                  <a:pt x="127" y="102"/>
                  <a:pt x="127" y="92"/>
                </a:cubicBezTo>
                <a:cubicBezTo>
                  <a:pt x="127" y="74"/>
                  <a:pt x="111" y="59"/>
                  <a:pt x="93" y="59"/>
                </a:cubicBezTo>
                <a:cubicBezTo>
                  <a:pt x="74" y="59"/>
                  <a:pt x="59" y="74"/>
                  <a:pt x="59" y="92"/>
                </a:cubicBezTo>
                <a:cubicBezTo>
                  <a:pt x="59" y="102"/>
                  <a:pt x="63" y="110"/>
                  <a:pt x="69" y="116"/>
                </a:cubicBezTo>
                <a:cubicBezTo>
                  <a:pt x="69" y="116"/>
                  <a:pt x="69" y="116"/>
                  <a:pt x="69" y="116"/>
                </a:cubicBezTo>
                <a:close/>
                <a:moveTo>
                  <a:pt x="72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9" y="84"/>
                  <a:pt x="70" y="81"/>
                  <a:pt x="72" y="78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2"/>
                  <a:pt x="79" y="82"/>
                  <a:pt x="81" y="81"/>
                </a:cubicBezTo>
                <a:cubicBezTo>
                  <a:pt x="83" y="79"/>
                  <a:pt x="83" y="76"/>
                  <a:pt x="81" y="75"/>
                </a:cubicBezTo>
                <a:cubicBezTo>
                  <a:pt x="78" y="72"/>
                  <a:pt x="78" y="72"/>
                  <a:pt x="78" y="72"/>
                </a:cubicBezTo>
                <a:cubicBezTo>
                  <a:pt x="81" y="70"/>
                  <a:pt x="85" y="68"/>
                  <a:pt x="89" y="68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4"/>
                  <a:pt x="91" y="76"/>
                  <a:pt x="93" y="76"/>
                </a:cubicBezTo>
                <a:cubicBezTo>
                  <a:pt x="95" y="76"/>
                  <a:pt x="97" y="74"/>
                  <a:pt x="97" y="71"/>
                </a:cubicBezTo>
                <a:cubicBezTo>
                  <a:pt x="97" y="68"/>
                  <a:pt x="97" y="68"/>
                  <a:pt x="97" y="68"/>
                </a:cubicBezTo>
                <a:cubicBezTo>
                  <a:pt x="101" y="68"/>
                  <a:pt x="104" y="70"/>
                  <a:pt x="107" y="7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3" y="76"/>
                  <a:pt x="103" y="79"/>
                  <a:pt x="105" y="81"/>
                </a:cubicBezTo>
                <a:cubicBezTo>
                  <a:pt x="106" y="82"/>
                  <a:pt x="109" y="82"/>
                  <a:pt x="111" y="81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6" y="81"/>
                  <a:pt x="117" y="84"/>
                  <a:pt x="118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2" y="88"/>
                  <a:pt x="110" y="90"/>
                  <a:pt x="110" y="92"/>
                </a:cubicBezTo>
                <a:cubicBezTo>
                  <a:pt x="110" y="95"/>
                  <a:pt x="112" y="97"/>
                  <a:pt x="114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7" y="101"/>
                  <a:pt x="116" y="104"/>
                  <a:pt x="113" y="107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09" y="103"/>
                  <a:pt x="106" y="103"/>
                  <a:pt x="105" y="104"/>
                </a:cubicBezTo>
                <a:cubicBezTo>
                  <a:pt x="103" y="106"/>
                  <a:pt x="103" y="109"/>
                  <a:pt x="105" y="110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4" y="115"/>
                  <a:pt x="101" y="117"/>
                  <a:pt x="97" y="117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1"/>
                  <a:pt x="95" y="109"/>
                  <a:pt x="93" y="109"/>
                </a:cubicBezTo>
                <a:cubicBezTo>
                  <a:pt x="91" y="109"/>
                  <a:pt x="89" y="111"/>
                  <a:pt x="89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5" y="117"/>
                  <a:pt x="81" y="115"/>
                  <a:pt x="78" y="113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3" y="109"/>
                  <a:pt x="83" y="106"/>
                  <a:pt x="81" y="104"/>
                </a:cubicBezTo>
                <a:cubicBezTo>
                  <a:pt x="79" y="103"/>
                  <a:pt x="77" y="103"/>
                  <a:pt x="75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0" y="104"/>
                  <a:pt x="69" y="101"/>
                  <a:pt x="68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4" y="97"/>
                  <a:pt x="76" y="95"/>
                  <a:pt x="76" y="92"/>
                </a:cubicBezTo>
                <a:cubicBezTo>
                  <a:pt x="76" y="90"/>
                  <a:pt x="74" y="88"/>
                  <a:pt x="72" y="88"/>
                </a:cubicBezTo>
                <a:close/>
                <a:moveTo>
                  <a:pt x="160" y="50"/>
                </a:moveTo>
                <a:cubicBezTo>
                  <a:pt x="160" y="25"/>
                  <a:pt x="160" y="25"/>
                  <a:pt x="16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65" y="135"/>
                  <a:pt x="169" y="131"/>
                  <a:pt x="169" y="126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69" y="113"/>
                  <a:pt x="165" y="109"/>
                  <a:pt x="160" y="109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5" y="76"/>
                  <a:pt x="169" y="72"/>
                  <a:pt x="169" y="67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4"/>
                  <a:pt x="165" y="50"/>
                  <a:pt x="160" y="50"/>
                </a:cubicBezTo>
                <a:close/>
                <a:moveTo>
                  <a:pt x="152" y="50"/>
                </a:moveTo>
                <a:cubicBezTo>
                  <a:pt x="147" y="50"/>
                  <a:pt x="143" y="54"/>
                  <a:pt x="143" y="59"/>
                </a:cubicBezTo>
                <a:cubicBezTo>
                  <a:pt x="143" y="67"/>
                  <a:pt x="143" y="67"/>
                  <a:pt x="143" y="67"/>
                </a:cubicBezTo>
                <a:cubicBezTo>
                  <a:pt x="143" y="72"/>
                  <a:pt x="147" y="76"/>
                  <a:pt x="152" y="76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7" y="109"/>
                  <a:pt x="143" y="113"/>
                  <a:pt x="143" y="118"/>
                </a:cubicBezTo>
                <a:cubicBezTo>
                  <a:pt x="143" y="126"/>
                  <a:pt x="143" y="126"/>
                  <a:pt x="143" y="126"/>
                </a:cubicBezTo>
                <a:cubicBezTo>
                  <a:pt x="143" y="131"/>
                  <a:pt x="147" y="135"/>
                  <a:pt x="152" y="135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4" y="33"/>
                  <a:pt x="34" y="33"/>
                  <a:pt x="34" y="33"/>
                </a:cubicBezTo>
                <a:cubicBezTo>
                  <a:pt x="152" y="33"/>
                  <a:pt x="152" y="33"/>
                  <a:pt x="152" y="33"/>
                </a:cubicBezTo>
                <a:lnTo>
                  <a:pt x="152" y="50"/>
                </a:ln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2" name="Freeform 357"/>
          <p:cNvSpPr>
            <a:spLocks noEditPoints="1"/>
          </p:cNvSpPr>
          <p:nvPr/>
        </p:nvSpPr>
        <p:spPr bwMode="auto">
          <a:xfrm>
            <a:off x="845898" y="801013"/>
            <a:ext cx="359884" cy="495935"/>
          </a:xfrm>
          <a:custGeom>
            <a:avLst/>
            <a:gdLst>
              <a:gd name="T0" fmla="*/ 90 w 135"/>
              <a:gd name="T1" fmla="*/ 34 h 186"/>
              <a:gd name="T2" fmla="*/ 104 w 135"/>
              <a:gd name="T3" fmla="*/ 39 h 186"/>
              <a:gd name="T4" fmla="*/ 112 w 135"/>
              <a:gd name="T5" fmla="*/ 67 h 186"/>
              <a:gd name="T6" fmla="*/ 118 w 135"/>
              <a:gd name="T7" fmla="*/ 59 h 186"/>
              <a:gd name="T8" fmla="*/ 88 w 135"/>
              <a:gd name="T9" fmla="*/ 23 h 186"/>
              <a:gd name="T10" fmla="*/ 71 w 135"/>
              <a:gd name="T11" fmla="*/ 64 h 186"/>
              <a:gd name="T12" fmla="*/ 68 w 135"/>
              <a:gd name="T13" fmla="*/ 87 h 186"/>
              <a:gd name="T14" fmla="*/ 73 w 135"/>
              <a:gd name="T15" fmla="*/ 101 h 186"/>
              <a:gd name="T16" fmla="*/ 76 w 135"/>
              <a:gd name="T17" fmla="*/ 98 h 186"/>
              <a:gd name="T18" fmla="*/ 82 w 135"/>
              <a:gd name="T19" fmla="*/ 71 h 186"/>
              <a:gd name="T20" fmla="*/ 76 w 135"/>
              <a:gd name="T21" fmla="*/ 118 h 186"/>
              <a:gd name="T22" fmla="*/ 76 w 135"/>
              <a:gd name="T23" fmla="*/ 0 h 186"/>
              <a:gd name="T24" fmla="*/ 76 w 135"/>
              <a:gd name="T25" fmla="*/ 118 h 186"/>
              <a:gd name="T26" fmla="*/ 127 w 135"/>
              <a:gd name="T27" fmla="*/ 59 h 186"/>
              <a:gd name="T28" fmla="*/ 25 w 135"/>
              <a:gd name="T29" fmla="*/ 59 h 186"/>
              <a:gd name="T30" fmla="*/ 105 w 135"/>
              <a:gd name="T31" fmla="*/ 70 h 186"/>
              <a:gd name="T32" fmla="*/ 110 w 135"/>
              <a:gd name="T33" fmla="*/ 75 h 186"/>
              <a:gd name="T34" fmla="*/ 39 w 135"/>
              <a:gd name="T35" fmla="*/ 54 h 186"/>
              <a:gd name="T36" fmla="*/ 56 w 135"/>
              <a:gd name="T37" fmla="*/ 63 h 186"/>
              <a:gd name="T38" fmla="*/ 59 w 135"/>
              <a:gd name="T39" fmla="*/ 56 h 186"/>
              <a:gd name="T40" fmla="*/ 74 w 135"/>
              <a:gd name="T41" fmla="*/ 45 h 186"/>
              <a:gd name="T42" fmla="*/ 73 w 135"/>
              <a:gd name="T43" fmla="*/ 34 h 186"/>
              <a:gd name="T44" fmla="*/ 68 w 135"/>
              <a:gd name="T45" fmla="*/ 33 h 186"/>
              <a:gd name="T46" fmla="*/ 62 w 135"/>
              <a:gd name="T47" fmla="*/ 28 h 186"/>
              <a:gd name="T48" fmla="*/ 49 w 135"/>
              <a:gd name="T49" fmla="*/ 27 h 186"/>
              <a:gd name="T50" fmla="*/ 39 w 135"/>
              <a:gd name="T51" fmla="*/ 54 h 186"/>
              <a:gd name="T52" fmla="*/ 126 w 135"/>
              <a:gd name="T53" fmla="*/ 105 h 186"/>
              <a:gd name="T54" fmla="*/ 76 w 135"/>
              <a:gd name="T55" fmla="*/ 127 h 186"/>
              <a:gd name="T56" fmla="*/ 30 w 135"/>
              <a:gd name="T57" fmla="*/ 10 h 186"/>
              <a:gd name="T58" fmla="*/ 32 w 135"/>
              <a:gd name="T59" fmla="*/ 6 h 186"/>
              <a:gd name="T60" fmla="*/ 24 w 135"/>
              <a:gd name="T61" fmla="*/ 4 h 186"/>
              <a:gd name="T62" fmla="*/ 0 w 135"/>
              <a:gd name="T63" fmla="*/ 59 h 186"/>
              <a:gd name="T64" fmla="*/ 72 w 135"/>
              <a:gd name="T65" fmla="*/ 177 h 186"/>
              <a:gd name="T66" fmla="*/ 42 w 135"/>
              <a:gd name="T67" fmla="*/ 182 h 186"/>
              <a:gd name="T68" fmla="*/ 105 w 135"/>
              <a:gd name="T69" fmla="*/ 186 h 186"/>
              <a:gd name="T70" fmla="*/ 105 w 135"/>
              <a:gd name="T71" fmla="*/ 177 h 186"/>
              <a:gd name="T72" fmla="*/ 80 w 135"/>
              <a:gd name="T73" fmla="*/ 135 h 186"/>
              <a:gd name="T74" fmla="*/ 131 w 135"/>
              <a:gd name="T75" fmla="*/ 111 h 186"/>
              <a:gd name="T76" fmla="*/ 129 w 135"/>
              <a:gd name="T77" fmla="*/ 103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" h="186">
                <a:moveTo>
                  <a:pt x="90" y="28"/>
                </a:moveTo>
                <a:cubicBezTo>
                  <a:pt x="90" y="28"/>
                  <a:pt x="89" y="30"/>
                  <a:pt x="90" y="34"/>
                </a:cubicBezTo>
                <a:cubicBezTo>
                  <a:pt x="91" y="39"/>
                  <a:pt x="93" y="40"/>
                  <a:pt x="100" y="37"/>
                </a:cubicBezTo>
                <a:cubicBezTo>
                  <a:pt x="103" y="36"/>
                  <a:pt x="105" y="37"/>
                  <a:pt x="104" y="39"/>
                </a:cubicBezTo>
                <a:cubicBezTo>
                  <a:pt x="104" y="45"/>
                  <a:pt x="99" y="45"/>
                  <a:pt x="103" y="54"/>
                </a:cubicBezTo>
                <a:cubicBezTo>
                  <a:pt x="105" y="60"/>
                  <a:pt x="110" y="62"/>
                  <a:pt x="112" y="67"/>
                </a:cubicBezTo>
                <a:cubicBezTo>
                  <a:pt x="112" y="68"/>
                  <a:pt x="114" y="70"/>
                  <a:pt x="116" y="71"/>
                </a:cubicBezTo>
                <a:cubicBezTo>
                  <a:pt x="118" y="67"/>
                  <a:pt x="118" y="63"/>
                  <a:pt x="118" y="59"/>
                </a:cubicBezTo>
                <a:cubicBezTo>
                  <a:pt x="118" y="41"/>
                  <a:pt x="107" y="25"/>
                  <a:pt x="90" y="20"/>
                </a:cubicBezTo>
                <a:cubicBezTo>
                  <a:pt x="90" y="21"/>
                  <a:pt x="89" y="22"/>
                  <a:pt x="88" y="23"/>
                </a:cubicBezTo>
                <a:cubicBezTo>
                  <a:pt x="86" y="24"/>
                  <a:pt x="86" y="29"/>
                  <a:pt x="90" y="28"/>
                </a:cubicBezTo>
                <a:close/>
                <a:moveTo>
                  <a:pt x="71" y="64"/>
                </a:moveTo>
                <a:cubicBezTo>
                  <a:pt x="64" y="64"/>
                  <a:pt x="59" y="66"/>
                  <a:pt x="61" y="75"/>
                </a:cubicBezTo>
                <a:cubicBezTo>
                  <a:pt x="63" y="84"/>
                  <a:pt x="68" y="80"/>
                  <a:pt x="68" y="87"/>
                </a:cubicBezTo>
                <a:cubicBezTo>
                  <a:pt x="67" y="95"/>
                  <a:pt x="69" y="96"/>
                  <a:pt x="70" y="98"/>
                </a:cubicBezTo>
                <a:cubicBezTo>
                  <a:pt x="71" y="99"/>
                  <a:pt x="72" y="101"/>
                  <a:pt x="73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5" y="101"/>
                  <a:pt x="75" y="100"/>
                  <a:pt x="76" y="98"/>
                </a:cubicBezTo>
                <a:cubicBezTo>
                  <a:pt x="77" y="91"/>
                  <a:pt x="80" y="87"/>
                  <a:pt x="82" y="83"/>
                </a:cubicBezTo>
                <a:cubicBezTo>
                  <a:pt x="85" y="80"/>
                  <a:pt x="88" y="75"/>
                  <a:pt x="82" y="71"/>
                </a:cubicBezTo>
                <a:cubicBezTo>
                  <a:pt x="77" y="66"/>
                  <a:pt x="78" y="64"/>
                  <a:pt x="71" y="64"/>
                </a:cubicBezTo>
                <a:close/>
                <a:moveTo>
                  <a:pt x="76" y="118"/>
                </a:moveTo>
                <a:cubicBezTo>
                  <a:pt x="109" y="118"/>
                  <a:pt x="135" y="92"/>
                  <a:pt x="135" y="59"/>
                </a:cubicBezTo>
                <a:cubicBezTo>
                  <a:pt x="135" y="27"/>
                  <a:pt x="109" y="0"/>
                  <a:pt x="76" y="0"/>
                </a:cubicBezTo>
                <a:cubicBezTo>
                  <a:pt x="43" y="0"/>
                  <a:pt x="17" y="27"/>
                  <a:pt x="17" y="59"/>
                </a:cubicBezTo>
                <a:cubicBezTo>
                  <a:pt x="17" y="92"/>
                  <a:pt x="43" y="118"/>
                  <a:pt x="76" y="118"/>
                </a:cubicBezTo>
                <a:close/>
                <a:moveTo>
                  <a:pt x="76" y="9"/>
                </a:moveTo>
                <a:cubicBezTo>
                  <a:pt x="104" y="9"/>
                  <a:pt x="127" y="31"/>
                  <a:pt x="127" y="59"/>
                </a:cubicBezTo>
                <a:cubicBezTo>
                  <a:pt x="127" y="87"/>
                  <a:pt x="104" y="110"/>
                  <a:pt x="76" y="110"/>
                </a:cubicBezTo>
                <a:cubicBezTo>
                  <a:pt x="48" y="110"/>
                  <a:pt x="25" y="87"/>
                  <a:pt x="25" y="59"/>
                </a:cubicBezTo>
                <a:cubicBezTo>
                  <a:pt x="25" y="31"/>
                  <a:pt x="48" y="9"/>
                  <a:pt x="76" y="9"/>
                </a:cubicBezTo>
                <a:close/>
                <a:moveTo>
                  <a:pt x="105" y="70"/>
                </a:moveTo>
                <a:cubicBezTo>
                  <a:pt x="103" y="71"/>
                  <a:pt x="103" y="74"/>
                  <a:pt x="104" y="75"/>
                </a:cubicBezTo>
                <a:cubicBezTo>
                  <a:pt x="106" y="76"/>
                  <a:pt x="109" y="78"/>
                  <a:pt x="110" y="75"/>
                </a:cubicBezTo>
                <a:cubicBezTo>
                  <a:pt x="111" y="72"/>
                  <a:pt x="106" y="69"/>
                  <a:pt x="105" y="70"/>
                </a:cubicBezTo>
                <a:close/>
                <a:moveTo>
                  <a:pt x="39" y="54"/>
                </a:moveTo>
                <a:cubicBezTo>
                  <a:pt x="39" y="54"/>
                  <a:pt x="42" y="60"/>
                  <a:pt x="56" y="66"/>
                </a:cubicBezTo>
                <a:cubicBezTo>
                  <a:pt x="56" y="66"/>
                  <a:pt x="59" y="66"/>
                  <a:pt x="56" y="63"/>
                </a:cubicBezTo>
                <a:cubicBezTo>
                  <a:pt x="52" y="60"/>
                  <a:pt x="49" y="56"/>
                  <a:pt x="53" y="54"/>
                </a:cubicBezTo>
                <a:cubicBezTo>
                  <a:pt x="57" y="52"/>
                  <a:pt x="58" y="52"/>
                  <a:pt x="59" y="56"/>
                </a:cubicBezTo>
                <a:cubicBezTo>
                  <a:pt x="60" y="60"/>
                  <a:pt x="63" y="58"/>
                  <a:pt x="63" y="54"/>
                </a:cubicBezTo>
                <a:cubicBezTo>
                  <a:pt x="64" y="50"/>
                  <a:pt x="70" y="47"/>
                  <a:pt x="74" y="45"/>
                </a:cubicBezTo>
                <a:cubicBezTo>
                  <a:pt x="78" y="43"/>
                  <a:pt x="81" y="43"/>
                  <a:pt x="81" y="40"/>
                </a:cubicBezTo>
                <a:cubicBezTo>
                  <a:pt x="81" y="37"/>
                  <a:pt x="79" y="34"/>
                  <a:pt x="73" y="34"/>
                </a:cubicBezTo>
                <a:cubicBezTo>
                  <a:pt x="67" y="34"/>
                  <a:pt x="70" y="43"/>
                  <a:pt x="64" y="38"/>
                </a:cubicBezTo>
                <a:cubicBezTo>
                  <a:pt x="59" y="33"/>
                  <a:pt x="66" y="34"/>
                  <a:pt x="68" y="33"/>
                </a:cubicBezTo>
                <a:cubicBezTo>
                  <a:pt x="71" y="32"/>
                  <a:pt x="73" y="27"/>
                  <a:pt x="69" y="27"/>
                </a:cubicBezTo>
                <a:cubicBezTo>
                  <a:pt x="64" y="27"/>
                  <a:pt x="65" y="29"/>
                  <a:pt x="62" y="28"/>
                </a:cubicBezTo>
                <a:cubicBezTo>
                  <a:pt x="58" y="26"/>
                  <a:pt x="57" y="32"/>
                  <a:pt x="54" y="31"/>
                </a:cubicBezTo>
                <a:cubicBezTo>
                  <a:pt x="53" y="31"/>
                  <a:pt x="51" y="29"/>
                  <a:pt x="49" y="27"/>
                </a:cubicBezTo>
                <a:cubicBezTo>
                  <a:pt x="42" y="32"/>
                  <a:pt x="38" y="40"/>
                  <a:pt x="35" y="48"/>
                </a:cubicBezTo>
                <a:cubicBezTo>
                  <a:pt x="37" y="52"/>
                  <a:pt x="39" y="54"/>
                  <a:pt x="39" y="54"/>
                </a:cubicBezTo>
                <a:close/>
                <a:moveTo>
                  <a:pt x="129" y="103"/>
                </a:moveTo>
                <a:cubicBezTo>
                  <a:pt x="128" y="103"/>
                  <a:pt x="127" y="104"/>
                  <a:pt x="126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13" y="118"/>
                  <a:pt x="96" y="127"/>
                  <a:pt x="76" y="127"/>
                </a:cubicBezTo>
                <a:cubicBezTo>
                  <a:pt x="39" y="127"/>
                  <a:pt x="8" y="96"/>
                  <a:pt x="8" y="59"/>
                </a:cubicBezTo>
                <a:cubicBezTo>
                  <a:pt x="8" y="40"/>
                  <a:pt x="17" y="22"/>
                  <a:pt x="30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2" y="8"/>
                  <a:pt x="32" y="6"/>
                </a:cubicBezTo>
                <a:cubicBezTo>
                  <a:pt x="32" y="4"/>
                  <a:pt x="30" y="2"/>
                  <a:pt x="27" y="2"/>
                </a:cubicBezTo>
                <a:cubicBezTo>
                  <a:pt x="26" y="2"/>
                  <a:pt x="25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9" y="17"/>
                  <a:pt x="0" y="37"/>
                  <a:pt x="0" y="59"/>
                </a:cubicBezTo>
                <a:cubicBezTo>
                  <a:pt x="0" y="100"/>
                  <a:pt x="32" y="133"/>
                  <a:pt x="72" y="135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46" y="177"/>
                  <a:pt x="46" y="177"/>
                  <a:pt x="46" y="177"/>
                </a:cubicBezTo>
                <a:cubicBezTo>
                  <a:pt x="44" y="177"/>
                  <a:pt x="42" y="179"/>
                  <a:pt x="42" y="182"/>
                </a:cubicBezTo>
                <a:cubicBezTo>
                  <a:pt x="42" y="184"/>
                  <a:pt x="44" y="186"/>
                  <a:pt x="46" y="186"/>
                </a:cubicBezTo>
                <a:cubicBezTo>
                  <a:pt x="105" y="186"/>
                  <a:pt x="105" y="186"/>
                  <a:pt x="105" y="186"/>
                </a:cubicBezTo>
                <a:cubicBezTo>
                  <a:pt x="108" y="186"/>
                  <a:pt x="110" y="184"/>
                  <a:pt x="110" y="182"/>
                </a:cubicBezTo>
                <a:cubicBezTo>
                  <a:pt x="110" y="179"/>
                  <a:pt x="108" y="177"/>
                  <a:pt x="105" y="177"/>
                </a:cubicBezTo>
                <a:cubicBezTo>
                  <a:pt x="80" y="177"/>
                  <a:pt x="80" y="177"/>
                  <a:pt x="80" y="177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100" y="134"/>
                  <a:pt x="119" y="125"/>
                  <a:pt x="132" y="111"/>
                </a:cubicBezTo>
                <a:cubicBezTo>
                  <a:pt x="131" y="111"/>
                  <a:pt x="131" y="111"/>
                  <a:pt x="131" y="111"/>
                </a:cubicBezTo>
                <a:cubicBezTo>
                  <a:pt x="132" y="110"/>
                  <a:pt x="133" y="109"/>
                  <a:pt x="133" y="108"/>
                </a:cubicBezTo>
                <a:cubicBezTo>
                  <a:pt x="133" y="105"/>
                  <a:pt x="131" y="103"/>
                  <a:pt x="129" y="103"/>
                </a:cubicBez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 baseline="-25000" dirty="0"/>
          </a:p>
        </p:txBody>
      </p:sp>
      <p:sp>
        <p:nvSpPr>
          <p:cNvPr id="23" name="Freeform 513"/>
          <p:cNvSpPr>
            <a:spLocks noEditPoints="1"/>
          </p:cNvSpPr>
          <p:nvPr/>
        </p:nvSpPr>
        <p:spPr bwMode="auto">
          <a:xfrm>
            <a:off x="766192" y="3188122"/>
            <a:ext cx="496825" cy="483901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25" name="TextBox 24"/>
          <p:cNvSpPr txBox="1"/>
          <p:nvPr/>
        </p:nvSpPr>
        <p:spPr>
          <a:xfrm>
            <a:off x="1551277" y="3199240"/>
            <a:ext cx="71355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sz="2400" dirty="0"/>
              <a:t>500+ </a:t>
            </a:r>
            <a:r>
              <a:rPr lang="ru-RU" sz="2400" dirty="0" smtClean="0"/>
              <a:t>Проектов выполнены по всему миру</a:t>
            </a:r>
            <a:endParaRPr lang="en-US" sz="2400" dirty="0"/>
          </a:p>
        </p:txBody>
      </p:sp>
      <p:sp>
        <p:nvSpPr>
          <p:cNvPr id="12" name="Freeform 245"/>
          <p:cNvSpPr>
            <a:spLocks noEditPoints="1"/>
          </p:cNvSpPr>
          <p:nvPr/>
        </p:nvSpPr>
        <p:spPr bwMode="auto">
          <a:xfrm>
            <a:off x="774173" y="3930882"/>
            <a:ext cx="480179" cy="478757"/>
          </a:xfrm>
          <a:custGeom>
            <a:avLst/>
            <a:gdLst>
              <a:gd name="T0" fmla="*/ 103 w 186"/>
              <a:gd name="T1" fmla="*/ 88 h 185"/>
              <a:gd name="T2" fmla="*/ 95 w 186"/>
              <a:gd name="T3" fmla="*/ 65 h 185"/>
              <a:gd name="T4" fmla="*/ 104 w 186"/>
              <a:gd name="T5" fmla="*/ 75 h 185"/>
              <a:gd name="T6" fmla="*/ 113 w 186"/>
              <a:gd name="T7" fmla="*/ 67 h 185"/>
              <a:gd name="T8" fmla="*/ 102 w 186"/>
              <a:gd name="T9" fmla="*/ 58 h 185"/>
              <a:gd name="T10" fmla="*/ 95 w 186"/>
              <a:gd name="T11" fmla="*/ 50 h 185"/>
              <a:gd name="T12" fmla="*/ 90 w 186"/>
              <a:gd name="T13" fmla="*/ 56 h 185"/>
              <a:gd name="T14" fmla="*/ 76 w 186"/>
              <a:gd name="T15" fmla="*/ 61 h 185"/>
              <a:gd name="T16" fmla="*/ 69 w 186"/>
              <a:gd name="T17" fmla="*/ 75 h 185"/>
              <a:gd name="T18" fmla="*/ 76 w 186"/>
              <a:gd name="T19" fmla="*/ 90 h 185"/>
              <a:gd name="T20" fmla="*/ 90 w 186"/>
              <a:gd name="T21" fmla="*/ 96 h 185"/>
              <a:gd name="T22" fmla="*/ 81 w 186"/>
              <a:gd name="T23" fmla="*/ 116 h 185"/>
              <a:gd name="T24" fmla="*/ 68 w 186"/>
              <a:gd name="T25" fmla="*/ 106 h 185"/>
              <a:gd name="T26" fmla="*/ 74 w 186"/>
              <a:gd name="T27" fmla="*/ 122 h 185"/>
              <a:gd name="T28" fmla="*/ 90 w 186"/>
              <a:gd name="T29" fmla="*/ 128 h 185"/>
              <a:gd name="T30" fmla="*/ 95 w 186"/>
              <a:gd name="T31" fmla="*/ 134 h 185"/>
              <a:gd name="T32" fmla="*/ 103 w 186"/>
              <a:gd name="T33" fmla="*/ 126 h 185"/>
              <a:gd name="T34" fmla="*/ 115 w 186"/>
              <a:gd name="T35" fmla="*/ 116 h 185"/>
              <a:gd name="T36" fmla="*/ 115 w 186"/>
              <a:gd name="T37" fmla="*/ 98 h 185"/>
              <a:gd name="T38" fmla="*/ 90 w 186"/>
              <a:gd name="T39" fmla="*/ 84 h 185"/>
              <a:gd name="T40" fmla="*/ 83 w 186"/>
              <a:gd name="T41" fmla="*/ 81 h 185"/>
              <a:gd name="T42" fmla="*/ 80 w 186"/>
              <a:gd name="T43" fmla="*/ 74 h 185"/>
              <a:gd name="T44" fmla="*/ 90 w 186"/>
              <a:gd name="T45" fmla="*/ 65 h 185"/>
              <a:gd name="T46" fmla="*/ 103 w 186"/>
              <a:gd name="T47" fmla="*/ 116 h 185"/>
              <a:gd name="T48" fmla="*/ 95 w 186"/>
              <a:gd name="T49" fmla="*/ 97 h 185"/>
              <a:gd name="T50" fmla="*/ 102 w 186"/>
              <a:gd name="T51" fmla="*/ 100 h 185"/>
              <a:gd name="T52" fmla="*/ 106 w 186"/>
              <a:gd name="T53" fmla="*/ 108 h 185"/>
              <a:gd name="T54" fmla="*/ 93 w 186"/>
              <a:gd name="T55" fmla="*/ 0 h 185"/>
              <a:gd name="T56" fmla="*/ 93 w 186"/>
              <a:gd name="T57" fmla="*/ 185 h 185"/>
              <a:gd name="T58" fmla="*/ 93 w 186"/>
              <a:gd name="T59" fmla="*/ 0 h 185"/>
              <a:gd name="T60" fmla="*/ 8 w 186"/>
              <a:gd name="T61" fmla="*/ 92 h 185"/>
              <a:gd name="T62" fmla="*/ 177 w 186"/>
              <a:gd name="T63" fmla="*/ 9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85">
                <a:moveTo>
                  <a:pt x="110" y="92"/>
                </a:moveTo>
                <a:cubicBezTo>
                  <a:pt x="108" y="90"/>
                  <a:pt x="105" y="89"/>
                  <a:pt x="103" y="88"/>
                </a:cubicBezTo>
                <a:cubicBezTo>
                  <a:pt x="100" y="87"/>
                  <a:pt x="98" y="86"/>
                  <a:pt x="95" y="85"/>
                </a:cubicBezTo>
                <a:cubicBezTo>
                  <a:pt x="95" y="65"/>
                  <a:pt x="95" y="65"/>
                  <a:pt x="95" y="65"/>
                </a:cubicBezTo>
                <a:cubicBezTo>
                  <a:pt x="99" y="65"/>
                  <a:pt x="100" y="66"/>
                  <a:pt x="102" y="68"/>
                </a:cubicBezTo>
                <a:cubicBezTo>
                  <a:pt x="103" y="69"/>
                  <a:pt x="104" y="72"/>
                  <a:pt x="104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5" y="72"/>
                  <a:pt x="114" y="69"/>
                  <a:pt x="113" y="67"/>
                </a:cubicBezTo>
                <a:cubicBezTo>
                  <a:pt x="112" y="64"/>
                  <a:pt x="111" y="63"/>
                  <a:pt x="109" y="61"/>
                </a:cubicBezTo>
                <a:cubicBezTo>
                  <a:pt x="107" y="59"/>
                  <a:pt x="105" y="58"/>
                  <a:pt x="102" y="58"/>
                </a:cubicBezTo>
                <a:cubicBezTo>
                  <a:pt x="100" y="57"/>
                  <a:pt x="98" y="56"/>
                  <a:pt x="95" y="56"/>
                </a:cubicBezTo>
                <a:cubicBezTo>
                  <a:pt x="95" y="50"/>
                  <a:pt x="95" y="50"/>
                  <a:pt x="95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6"/>
                  <a:pt x="90" y="56"/>
                  <a:pt x="90" y="56"/>
                </a:cubicBezTo>
                <a:cubicBezTo>
                  <a:pt x="87" y="56"/>
                  <a:pt x="85" y="57"/>
                  <a:pt x="82" y="58"/>
                </a:cubicBezTo>
                <a:cubicBezTo>
                  <a:pt x="80" y="58"/>
                  <a:pt x="78" y="60"/>
                  <a:pt x="76" y="61"/>
                </a:cubicBezTo>
                <a:cubicBezTo>
                  <a:pt x="74" y="63"/>
                  <a:pt x="72" y="65"/>
                  <a:pt x="71" y="67"/>
                </a:cubicBezTo>
                <a:cubicBezTo>
                  <a:pt x="70" y="69"/>
                  <a:pt x="69" y="72"/>
                  <a:pt x="69" y="75"/>
                </a:cubicBezTo>
                <a:cubicBezTo>
                  <a:pt x="69" y="79"/>
                  <a:pt x="70" y="82"/>
                  <a:pt x="71" y="84"/>
                </a:cubicBezTo>
                <a:cubicBezTo>
                  <a:pt x="72" y="86"/>
                  <a:pt x="74" y="88"/>
                  <a:pt x="76" y="90"/>
                </a:cubicBezTo>
                <a:cubicBezTo>
                  <a:pt x="78" y="91"/>
                  <a:pt x="80" y="93"/>
                  <a:pt x="83" y="94"/>
                </a:cubicBezTo>
                <a:cubicBezTo>
                  <a:pt x="85" y="95"/>
                  <a:pt x="87" y="95"/>
                  <a:pt x="90" y="96"/>
                </a:cubicBezTo>
                <a:cubicBezTo>
                  <a:pt x="90" y="119"/>
                  <a:pt x="90" y="119"/>
                  <a:pt x="90" y="119"/>
                </a:cubicBezTo>
                <a:cubicBezTo>
                  <a:pt x="85" y="119"/>
                  <a:pt x="83" y="118"/>
                  <a:pt x="81" y="116"/>
                </a:cubicBezTo>
                <a:cubicBezTo>
                  <a:pt x="79" y="113"/>
                  <a:pt x="78" y="110"/>
                  <a:pt x="79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9"/>
                  <a:pt x="68" y="112"/>
                  <a:pt x="69" y="115"/>
                </a:cubicBezTo>
                <a:cubicBezTo>
                  <a:pt x="71" y="118"/>
                  <a:pt x="72" y="120"/>
                  <a:pt x="74" y="122"/>
                </a:cubicBezTo>
                <a:cubicBezTo>
                  <a:pt x="76" y="124"/>
                  <a:pt x="78" y="125"/>
                  <a:pt x="81" y="126"/>
                </a:cubicBezTo>
                <a:cubicBezTo>
                  <a:pt x="84" y="127"/>
                  <a:pt x="86" y="128"/>
                  <a:pt x="90" y="128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8" y="128"/>
                  <a:pt x="100" y="127"/>
                  <a:pt x="103" y="126"/>
                </a:cubicBezTo>
                <a:cubicBezTo>
                  <a:pt x="106" y="125"/>
                  <a:pt x="108" y="124"/>
                  <a:pt x="110" y="122"/>
                </a:cubicBezTo>
                <a:cubicBezTo>
                  <a:pt x="112" y="121"/>
                  <a:pt x="114" y="118"/>
                  <a:pt x="115" y="116"/>
                </a:cubicBezTo>
                <a:cubicBezTo>
                  <a:pt x="116" y="113"/>
                  <a:pt x="116" y="110"/>
                  <a:pt x="116" y="106"/>
                </a:cubicBezTo>
                <a:cubicBezTo>
                  <a:pt x="116" y="103"/>
                  <a:pt x="116" y="100"/>
                  <a:pt x="115" y="98"/>
                </a:cubicBezTo>
                <a:cubicBezTo>
                  <a:pt x="113" y="95"/>
                  <a:pt x="112" y="93"/>
                  <a:pt x="110" y="92"/>
                </a:cubicBezTo>
                <a:close/>
                <a:moveTo>
                  <a:pt x="90" y="84"/>
                </a:moveTo>
                <a:cubicBezTo>
                  <a:pt x="88" y="84"/>
                  <a:pt x="88" y="83"/>
                  <a:pt x="87" y="83"/>
                </a:cubicBezTo>
                <a:cubicBezTo>
                  <a:pt x="85" y="82"/>
                  <a:pt x="84" y="82"/>
                  <a:pt x="83" y="81"/>
                </a:cubicBezTo>
                <a:cubicBezTo>
                  <a:pt x="82" y="80"/>
                  <a:pt x="81" y="79"/>
                  <a:pt x="81" y="78"/>
                </a:cubicBezTo>
                <a:cubicBezTo>
                  <a:pt x="80" y="77"/>
                  <a:pt x="80" y="76"/>
                  <a:pt x="80" y="74"/>
                </a:cubicBezTo>
                <a:cubicBezTo>
                  <a:pt x="80" y="71"/>
                  <a:pt x="81" y="69"/>
                  <a:pt x="83" y="67"/>
                </a:cubicBezTo>
                <a:cubicBezTo>
                  <a:pt x="84" y="66"/>
                  <a:pt x="86" y="65"/>
                  <a:pt x="90" y="65"/>
                </a:cubicBezTo>
                <a:lnTo>
                  <a:pt x="90" y="84"/>
                </a:lnTo>
                <a:close/>
                <a:moveTo>
                  <a:pt x="103" y="116"/>
                </a:moveTo>
                <a:cubicBezTo>
                  <a:pt x="100" y="118"/>
                  <a:pt x="99" y="119"/>
                  <a:pt x="95" y="119"/>
                </a:cubicBezTo>
                <a:cubicBezTo>
                  <a:pt x="95" y="97"/>
                  <a:pt x="95" y="97"/>
                  <a:pt x="95" y="97"/>
                </a:cubicBezTo>
                <a:cubicBezTo>
                  <a:pt x="97" y="97"/>
                  <a:pt x="97" y="98"/>
                  <a:pt x="99" y="98"/>
                </a:cubicBezTo>
                <a:cubicBezTo>
                  <a:pt x="100" y="99"/>
                  <a:pt x="101" y="100"/>
                  <a:pt x="102" y="100"/>
                </a:cubicBezTo>
                <a:cubicBezTo>
                  <a:pt x="103" y="101"/>
                  <a:pt x="104" y="102"/>
                  <a:pt x="105" y="103"/>
                </a:cubicBezTo>
                <a:cubicBezTo>
                  <a:pt x="105" y="105"/>
                  <a:pt x="106" y="106"/>
                  <a:pt x="106" y="108"/>
                </a:cubicBezTo>
                <a:cubicBezTo>
                  <a:pt x="106" y="112"/>
                  <a:pt x="105" y="115"/>
                  <a:pt x="103" y="116"/>
                </a:cubicBezTo>
                <a:close/>
                <a:moveTo>
                  <a:pt x="93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3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3" y="177"/>
                </a:cubicBezTo>
                <a:close/>
              </a:path>
            </a:pathLst>
          </a:custGeom>
          <a:solidFill>
            <a:srgbClr val="007550"/>
          </a:solidFill>
          <a:ln>
            <a:noFill/>
          </a:ln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sp>
        <p:nvSpPr>
          <p:cNvPr id="13" name="TextBox 12"/>
          <p:cNvSpPr txBox="1"/>
          <p:nvPr/>
        </p:nvSpPr>
        <p:spPr>
          <a:xfrm>
            <a:off x="1551277" y="3929843"/>
            <a:ext cx="71355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sz="2400" dirty="0"/>
              <a:t>$100bln+ </a:t>
            </a:r>
            <a:r>
              <a:rPr lang="ru-RU" sz="2400" dirty="0" smtClean="0"/>
              <a:t>Ежедневный объем транзакций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90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Наша экспертиза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7" name="Group 276"/>
          <p:cNvGrpSpPr/>
          <p:nvPr/>
        </p:nvGrpSpPr>
        <p:grpSpPr>
          <a:xfrm flipH="1">
            <a:off x="345835" y="1729137"/>
            <a:ext cx="2439325" cy="1946880"/>
            <a:chOff x="2933643" y="1510897"/>
            <a:chExt cx="3268315" cy="2608514"/>
          </a:xfrm>
        </p:grpSpPr>
        <p:sp>
          <p:nvSpPr>
            <p:cNvPr id="278" name="Shape 804"/>
            <p:cNvSpPr/>
            <p:nvPr/>
          </p:nvSpPr>
          <p:spPr>
            <a:xfrm>
              <a:off x="4094732" y="2637059"/>
              <a:ext cx="713037" cy="782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9A6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79" name="Shape 805"/>
            <p:cNvSpPr/>
            <p:nvPr/>
          </p:nvSpPr>
          <p:spPr>
            <a:xfrm>
              <a:off x="3434942" y="1840933"/>
              <a:ext cx="658935" cy="103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solidFill>
              <a:srgbClr val="009A6A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80" name="Shape 806"/>
            <p:cNvSpPr/>
            <p:nvPr/>
          </p:nvSpPr>
          <p:spPr>
            <a:xfrm>
              <a:off x="3428609" y="2649778"/>
              <a:ext cx="660802" cy="53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solidFill>
              <a:srgbClr val="00C08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81" name="Shape 807"/>
            <p:cNvSpPr/>
            <p:nvPr/>
          </p:nvSpPr>
          <p:spPr>
            <a:xfrm>
              <a:off x="3606417" y="1834923"/>
              <a:ext cx="812613" cy="103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solidFill>
              <a:srgbClr val="00B07A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82" name="Shape 808"/>
            <p:cNvSpPr/>
            <p:nvPr/>
          </p:nvSpPr>
          <p:spPr>
            <a:xfrm>
              <a:off x="4414015" y="2151537"/>
              <a:ext cx="569669" cy="48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5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83" name="Shape 809"/>
            <p:cNvSpPr/>
            <p:nvPr/>
          </p:nvSpPr>
          <p:spPr>
            <a:xfrm>
              <a:off x="4413183" y="1594110"/>
              <a:ext cx="562722" cy="69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9A6A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84" name="Shape 810"/>
            <p:cNvSpPr/>
            <p:nvPr/>
          </p:nvSpPr>
          <p:spPr>
            <a:xfrm>
              <a:off x="4806334" y="2282006"/>
              <a:ext cx="945051" cy="48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solidFill>
              <a:srgbClr val="009A6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85" name="Shape 811"/>
            <p:cNvSpPr/>
            <p:nvPr/>
          </p:nvSpPr>
          <p:spPr>
            <a:xfrm>
              <a:off x="4969989" y="2278117"/>
              <a:ext cx="951759" cy="44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solidFill>
              <a:srgbClr val="0075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86" name="Shape 812"/>
            <p:cNvSpPr/>
            <p:nvPr/>
          </p:nvSpPr>
          <p:spPr>
            <a:xfrm>
              <a:off x="4802700" y="2636830"/>
              <a:ext cx="869060" cy="832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3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87" name="Shape 813"/>
            <p:cNvSpPr/>
            <p:nvPr/>
          </p:nvSpPr>
          <p:spPr>
            <a:xfrm>
              <a:off x="5258172" y="2721909"/>
              <a:ext cx="635353" cy="81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B07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88" name="Shape 814"/>
            <p:cNvSpPr/>
            <p:nvPr/>
          </p:nvSpPr>
          <p:spPr>
            <a:xfrm>
              <a:off x="4802700" y="2634772"/>
              <a:ext cx="522927" cy="101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6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89" name="Shape 815"/>
            <p:cNvSpPr/>
            <p:nvPr/>
          </p:nvSpPr>
          <p:spPr>
            <a:xfrm>
              <a:off x="4820170" y="3435735"/>
              <a:ext cx="489640" cy="38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solidFill>
              <a:srgbClr val="00543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290" name="Shape 816"/>
            <p:cNvSpPr/>
            <p:nvPr/>
          </p:nvSpPr>
          <p:spPr>
            <a:xfrm>
              <a:off x="4092581" y="2150222"/>
              <a:ext cx="718401" cy="71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C08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1" name="Shape 817"/>
            <p:cNvSpPr/>
            <p:nvPr/>
          </p:nvSpPr>
          <p:spPr>
            <a:xfrm>
              <a:off x="4421983" y="2628962"/>
              <a:ext cx="398775" cy="102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solidFill>
              <a:srgbClr val="0075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2" name="Shape 818"/>
            <p:cNvSpPr/>
            <p:nvPr/>
          </p:nvSpPr>
          <p:spPr>
            <a:xfrm>
              <a:off x="5231846" y="3238257"/>
              <a:ext cx="658045" cy="58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solidFill>
              <a:srgbClr val="00422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3" name="Shape 819"/>
            <p:cNvSpPr/>
            <p:nvPr/>
          </p:nvSpPr>
          <p:spPr>
            <a:xfrm>
              <a:off x="5664189" y="2280962"/>
              <a:ext cx="537769" cy="95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solidFill>
              <a:srgbClr val="00543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4" name="Shape 820"/>
            <p:cNvSpPr/>
            <p:nvPr/>
          </p:nvSpPr>
          <p:spPr>
            <a:xfrm>
              <a:off x="4693062" y="1520854"/>
              <a:ext cx="703422" cy="76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solidFill>
              <a:srgbClr val="00B47C">
                <a:alpha val="17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5" name="Shape 821"/>
            <p:cNvSpPr/>
            <p:nvPr/>
          </p:nvSpPr>
          <p:spPr>
            <a:xfrm>
              <a:off x="4967684" y="1721093"/>
              <a:ext cx="950379" cy="56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solidFill>
              <a:srgbClr val="00B07A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6" name="Shape 822"/>
            <p:cNvSpPr/>
            <p:nvPr/>
          </p:nvSpPr>
          <p:spPr>
            <a:xfrm>
              <a:off x="4090515" y="1510897"/>
              <a:ext cx="604403" cy="642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solidFill>
              <a:srgbClr val="00B07A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7" name="Shape 823"/>
            <p:cNvSpPr/>
            <p:nvPr/>
          </p:nvSpPr>
          <p:spPr>
            <a:xfrm>
              <a:off x="3604699" y="1629978"/>
              <a:ext cx="808514" cy="52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solidFill>
              <a:srgbClr val="00B47C">
                <a:alpha val="17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8" name="Shape 824"/>
            <p:cNvSpPr/>
            <p:nvPr/>
          </p:nvSpPr>
          <p:spPr>
            <a:xfrm>
              <a:off x="3019863" y="1832932"/>
              <a:ext cx="589896" cy="82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47C">
                <a:alpha val="17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>
                <a:defRPr sz="32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200"/>
            </a:p>
          </p:txBody>
        </p:sp>
        <p:sp>
          <p:nvSpPr>
            <p:cNvPr id="299" name="Shape 825"/>
            <p:cNvSpPr/>
            <p:nvPr/>
          </p:nvSpPr>
          <p:spPr>
            <a:xfrm>
              <a:off x="3748756" y="2866472"/>
              <a:ext cx="658551" cy="57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solidFill>
              <a:srgbClr val="00543A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300" name="Shape 826"/>
            <p:cNvSpPr/>
            <p:nvPr/>
          </p:nvSpPr>
          <p:spPr>
            <a:xfrm>
              <a:off x="2933643" y="2489868"/>
              <a:ext cx="508535" cy="64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solidFill>
              <a:srgbClr val="00B07A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301" name="Shape 827"/>
            <p:cNvSpPr/>
            <p:nvPr/>
          </p:nvSpPr>
          <p:spPr>
            <a:xfrm>
              <a:off x="4822303" y="3647605"/>
              <a:ext cx="696443" cy="47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solidFill>
              <a:srgbClr val="00422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302" name="Shape 828"/>
            <p:cNvSpPr/>
            <p:nvPr/>
          </p:nvSpPr>
          <p:spPr>
            <a:xfrm>
              <a:off x="3259676" y="2658293"/>
              <a:ext cx="482271" cy="63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solidFill>
              <a:srgbClr val="009A6A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04" name="Diagram 303"/>
          <p:cNvGraphicFramePr/>
          <p:nvPr>
            <p:extLst>
              <p:ext uri="{D42A27DB-BD31-4B8C-83A1-F6EECF244321}">
                <p14:modId xmlns:p14="http://schemas.microsoft.com/office/powerpoint/2010/main" val="360942433"/>
              </p:ext>
            </p:extLst>
          </p:nvPr>
        </p:nvGraphicFramePr>
        <p:xfrm>
          <a:off x="2982297" y="731521"/>
          <a:ext cx="5759368" cy="39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8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Присутствие в мире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560388" y="-65563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0" y="670685"/>
            <a:ext cx="7861055" cy="41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12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Национальная финансовая экосистема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7742" y="1084644"/>
            <a:ext cx="5499110" cy="3789356"/>
            <a:chOff x="267742" y="1084644"/>
            <a:chExt cx="5499110" cy="3789356"/>
          </a:xfrm>
        </p:grpSpPr>
        <p:sp>
          <p:nvSpPr>
            <p:cNvPr id="53" name="Rectangle 52"/>
            <p:cNvSpPr/>
            <p:nvPr/>
          </p:nvSpPr>
          <p:spPr>
            <a:xfrm>
              <a:off x="2030645" y="3512617"/>
              <a:ext cx="2287274" cy="594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2997171" y="1310180"/>
              <a:ext cx="20421" cy="2970794"/>
            </a:xfrm>
            <a:prstGeom prst="line">
              <a:avLst/>
            </a:prstGeom>
            <a:noFill/>
            <a:ln w="34925" cap="flat">
              <a:solidFill>
                <a:srgbClr val="006848"/>
              </a:solidFill>
              <a:prstDash val="solid"/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1318017" y="1323976"/>
              <a:ext cx="1667854" cy="2782975"/>
            </a:xfrm>
            <a:custGeom>
              <a:avLst/>
              <a:gdLst>
                <a:gd name="T0" fmla="*/ 1320 w 1320"/>
                <a:gd name="T1" fmla="*/ 2154 h 2154"/>
                <a:gd name="T2" fmla="*/ 1320 w 1320"/>
                <a:gd name="T3" fmla="*/ 0 h 2154"/>
                <a:gd name="T4" fmla="*/ 0 w 1320"/>
                <a:gd name="T5" fmla="*/ 0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0" h="2154">
                  <a:moveTo>
                    <a:pt x="1320" y="2154"/>
                  </a:moveTo>
                  <a:lnTo>
                    <a:pt x="1320" y="0"/>
                  </a:lnTo>
                  <a:lnTo>
                    <a:pt x="0" y="0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075420" y="1880756"/>
              <a:ext cx="1910451" cy="371581"/>
            </a:xfrm>
            <a:custGeom>
              <a:avLst/>
              <a:gdLst>
                <a:gd name="T0" fmla="*/ 1512 w 1512"/>
                <a:gd name="T1" fmla="*/ 313 h 313"/>
                <a:gd name="T2" fmla="*/ 1101 w 1512"/>
                <a:gd name="T3" fmla="*/ 313 h 313"/>
                <a:gd name="T4" fmla="*/ 1101 w 1512"/>
                <a:gd name="T5" fmla="*/ 0 h 313"/>
                <a:gd name="T6" fmla="*/ 0 w 1512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2" h="313">
                  <a:moveTo>
                    <a:pt x="1512" y="313"/>
                  </a:moveTo>
                  <a:lnTo>
                    <a:pt x="1101" y="313"/>
                  </a:lnTo>
                  <a:lnTo>
                    <a:pt x="1101" y="0"/>
                  </a:lnTo>
                  <a:lnTo>
                    <a:pt x="0" y="0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1318017" y="2835236"/>
              <a:ext cx="1686094" cy="1271715"/>
            </a:xfrm>
            <a:custGeom>
              <a:avLst/>
              <a:gdLst>
                <a:gd name="T0" fmla="*/ 1122 w 1122"/>
                <a:gd name="T1" fmla="*/ 881 h 881"/>
                <a:gd name="T2" fmla="*/ 1122 w 1122"/>
                <a:gd name="T3" fmla="*/ 0 h 881"/>
                <a:gd name="T4" fmla="*/ 710 w 1122"/>
                <a:gd name="T5" fmla="*/ 0 h 881"/>
                <a:gd name="T6" fmla="*/ 710 w 1122"/>
                <a:gd name="T7" fmla="*/ 120 h 881"/>
                <a:gd name="T8" fmla="*/ 0 w 1122"/>
                <a:gd name="T9" fmla="*/ 12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881">
                  <a:moveTo>
                    <a:pt x="1122" y="881"/>
                  </a:moveTo>
                  <a:lnTo>
                    <a:pt x="1122" y="0"/>
                  </a:lnTo>
                  <a:lnTo>
                    <a:pt x="710" y="0"/>
                  </a:lnTo>
                  <a:lnTo>
                    <a:pt x="710" y="120"/>
                  </a:lnTo>
                  <a:lnTo>
                    <a:pt x="0" y="120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 type="stealth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714021" y="2488583"/>
              <a:ext cx="1731031" cy="346652"/>
            </a:xfrm>
            <a:custGeom>
              <a:avLst/>
              <a:gdLst>
                <a:gd name="T0" fmla="*/ 0 w 1370"/>
                <a:gd name="T1" fmla="*/ 0 h 292"/>
                <a:gd name="T2" fmla="*/ 1370 w 1370"/>
                <a:gd name="T3" fmla="*/ 0 h 292"/>
                <a:gd name="T4" fmla="*/ 1370 w 1370"/>
                <a:gd name="T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0" h="292">
                  <a:moveTo>
                    <a:pt x="0" y="0"/>
                  </a:moveTo>
                  <a:lnTo>
                    <a:pt x="1370" y="0"/>
                  </a:lnTo>
                  <a:lnTo>
                    <a:pt x="1370" y="292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3017593" y="1627891"/>
              <a:ext cx="1667854" cy="819143"/>
            </a:xfrm>
            <a:custGeom>
              <a:avLst/>
              <a:gdLst>
                <a:gd name="T0" fmla="*/ 0 w 1320"/>
                <a:gd name="T1" fmla="*/ 690 h 690"/>
                <a:gd name="T2" fmla="*/ 270 w 1320"/>
                <a:gd name="T3" fmla="*/ 690 h 690"/>
                <a:gd name="T4" fmla="*/ 270 w 1320"/>
                <a:gd name="T5" fmla="*/ 0 h 690"/>
                <a:gd name="T6" fmla="*/ 1320 w 1320"/>
                <a:gd name="T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0" h="690">
                  <a:moveTo>
                    <a:pt x="0" y="690"/>
                  </a:moveTo>
                  <a:lnTo>
                    <a:pt x="270" y="690"/>
                  </a:lnTo>
                  <a:lnTo>
                    <a:pt x="270" y="0"/>
                  </a:lnTo>
                  <a:lnTo>
                    <a:pt x="1320" y="0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H="1">
              <a:off x="3358746" y="2159739"/>
              <a:ext cx="1811896" cy="0"/>
            </a:xfrm>
            <a:prstGeom prst="line">
              <a:avLst/>
            </a:pr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3018683" y="3079790"/>
              <a:ext cx="385376" cy="1027161"/>
            </a:xfrm>
            <a:custGeom>
              <a:avLst/>
              <a:gdLst>
                <a:gd name="T0" fmla="*/ 0 w 305"/>
                <a:gd name="T1" fmla="*/ 675 h 675"/>
                <a:gd name="T2" fmla="*/ 0 w 305"/>
                <a:gd name="T3" fmla="*/ 0 h 675"/>
                <a:gd name="T4" fmla="*/ 305 w 305"/>
                <a:gd name="T5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675">
                  <a:moveTo>
                    <a:pt x="0" y="675"/>
                  </a:moveTo>
                  <a:lnTo>
                    <a:pt x="0" y="0"/>
                  </a:lnTo>
                  <a:lnTo>
                    <a:pt x="305" y="0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404060" y="2759257"/>
              <a:ext cx="2089872" cy="548470"/>
            </a:xfrm>
            <a:custGeom>
              <a:avLst/>
              <a:gdLst>
                <a:gd name="T0" fmla="*/ 1654 w 1654"/>
                <a:gd name="T1" fmla="*/ 0 h 462"/>
                <a:gd name="T2" fmla="*/ 0 w 1654"/>
                <a:gd name="T3" fmla="*/ 0 h 462"/>
                <a:gd name="T4" fmla="*/ 0 w 1654"/>
                <a:gd name="T5" fmla="*/ 462 h 462"/>
                <a:gd name="T6" fmla="*/ 752 w 1654"/>
                <a:gd name="T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4" h="462">
                  <a:moveTo>
                    <a:pt x="1654" y="0"/>
                  </a:moveTo>
                  <a:lnTo>
                    <a:pt x="0" y="0"/>
                  </a:lnTo>
                  <a:lnTo>
                    <a:pt x="0" y="462"/>
                  </a:lnTo>
                  <a:lnTo>
                    <a:pt x="752" y="462"/>
                  </a:lnTo>
                </a:path>
              </a:pathLst>
            </a:custGeom>
            <a:noFill/>
            <a:ln w="34925" cap="flat">
              <a:solidFill>
                <a:srgbClr val="00684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103720" y="1084644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12543" y="1641161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267742" y="2243150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975061" y="2741465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2649221" y="4280974"/>
              <a:ext cx="739451" cy="59302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006848"/>
                  </a:solidFill>
                </a:rPr>
                <a:t>TMS/X</a:t>
              </a:r>
              <a:endParaRPr lang="en-US" sz="900" b="1" dirty="0">
                <a:solidFill>
                  <a:srgbClr val="006848"/>
                </a:solidFill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514872" y="1381316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5024325" y="1922923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257398" y="2517745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4194268" y="3067732"/>
              <a:ext cx="509454" cy="47866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84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84717" y="2271635"/>
              <a:ext cx="136627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CSD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35119" y="1657715"/>
              <a:ext cx="1366276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ACH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80965" y="1103573"/>
              <a:ext cx="13859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RTGS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54246" y="2650570"/>
              <a:ext cx="9924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Cheques Truncation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28198" y="1394951"/>
              <a:ext cx="1351128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Trading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561902" y="1939471"/>
              <a:ext cx="14050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>
                  <a:latin typeface="Arial" charset="0"/>
                  <a:ea typeface="Arial" charset="0"/>
                  <a:cs typeface="Arial" charset="0"/>
                </a:rPr>
                <a:t>Payment Gateway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  <a:p>
              <a:pPr algn="r"/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73790" y="2542455"/>
              <a:ext cx="183252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Online Collateral Management</a:t>
              </a:r>
              <a:endParaRPr lang="en-US" sz="9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90555" y="2964255"/>
              <a:ext cx="11051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smtClean="0">
                  <a:latin typeface="Arial" charset="0"/>
                  <a:ea typeface="Arial" charset="0"/>
                  <a:cs typeface="Arial" charset="0"/>
                </a:rPr>
                <a:t>Wage</a:t>
              </a:r>
            </a:p>
            <a:p>
              <a:pPr algn="r"/>
              <a:r>
                <a:rPr lang="en-US" sz="900" b="1" dirty="0" smtClean="0">
                  <a:latin typeface="Arial" charset="0"/>
                  <a:ea typeface="Arial" charset="0"/>
                  <a:cs typeface="Arial" charset="0"/>
                </a:rPr>
                <a:t>protection</a:t>
              </a:r>
              <a:endParaRPr lang="en-US" sz="3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8937" y="1180170"/>
              <a:ext cx="242597" cy="2532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1162" y="2038993"/>
              <a:ext cx="242597" cy="2532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604" y="1479548"/>
              <a:ext cx="242597" cy="2532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2818" y="2621968"/>
              <a:ext cx="242597" cy="25326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427" y="1754125"/>
              <a:ext cx="242597" cy="253261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6126548" y="876263"/>
            <a:ext cx="2560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Calibri Light" panose="020F0302020204030204" pitchFamily="34" charset="0"/>
                <a:ea typeface="Roboto Light" panose="02000000000000000000" pitchFamily="2" charset="0"/>
              </a:rPr>
              <a:t>CMA solution designed considering rich  experience in national payment systems. It is not only about payments. It is about financial products and building national payment ecosystem.</a:t>
            </a:r>
            <a:endParaRPr lang="en-US" sz="1600" b="1" dirty="0">
              <a:latin typeface="Calibri Light" panose="020F0302020204030204" pitchFamily="34" charset="0"/>
              <a:ea typeface="Roboto Light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18" y="2336691"/>
            <a:ext cx="278057" cy="278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135" y="2811809"/>
            <a:ext cx="303027" cy="303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7054" y="3150715"/>
            <a:ext cx="288370" cy="28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5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Elbow Connector 74"/>
          <p:cNvCxnSpPr>
            <a:stCxn id="42" idx="2"/>
            <a:endCxn id="69" idx="0"/>
          </p:cNvCxnSpPr>
          <p:nvPr/>
        </p:nvCxnSpPr>
        <p:spPr>
          <a:xfrm rot="10800000" flipV="1">
            <a:off x="1881936" y="2448372"/>
            <a:ext cx="1715065" cy="461595"/>
          </a:xfrm>
          <a:prstGeom prst="bentConnector2">
            <a:avLst/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77" name="Elbow Connector 76"/>
          <p:cNvCxnSpPr>
            <a:stCxn id="67" idx="1"/>
            <a:endCxn id="42" idx="6"/>
          </p:cNvCxnSpPr>
          <p:nvPr/>
        </p:nvCxnSpPr>
        <p:spPr>
          <a:xfrm rot="10800000">
            <a:off x="4694540" y="2448373"/>
            <a:ext cx="535826" cy="269974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cxnSp>
        <p:nvCxnSpPr>
          <p:cNvPr id="79" name="Elbow Connector 78"/>
          <p:cNvCxnSpPr>
            <a:stCxn id="62" idx="3"/>
            <a:endCxn id="42" idx="0"/>
          </p:cNvCxnSpPr>
          <p:nvPr/>
        </p:nvCxnSpPr>
        <p:spPr>
          <a:xfrm>
            <a:off x="3639602" y="1320431"/>
            <a:ext cx="506168" cy="575891"/>
          </a:xfrm>
          <a:prstGeom prst="bentConnector2">
            <a:avLst/>
          </a:prstGeom>
          <a:noFill/>
          <a:ln>
            <a:solidFill>
              <a:srgbClr val="00755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Unified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230366" y="712873"/>
            <a:ext cx="3764222" cy="4010947"/>
            <a:chOff x="4998718" y="3193584"/>
            <a:chExt cx="3456434" cy="3558909"/>
          </a:xfrm>
        </p:grpSpPr>
        <p:sp>
          <p:nvSpPr>
            <p:cNvPr id="65" name="Rectangle 64"/>
            <p:cNvSpPr/>
            <p:nvPr/>
          </p:nvSpPr>
          <p:spPr>
            <a:xfrm>
              <a:off x="5096255" y="3239716"/>
              <a:ext cx="3358897" cy="3195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6848"/>
                  </a:solidFill>
                </a:rPr>
                <a:t>Technology Highlights</a:t>
              </a:r>
            </a:p>
            <a:p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Cross-platform </a:t>
              </a:r>
              <a:r>
                <a:rPr lang="en-US" sz="1200" dirty="0" smtClean="0"/>
                <a:t>Java application compatible with major application servers (Tomcat, </a:t>
              </a:r>
              <a:r>
                <a:rPr lang="en-US" sz="1200" dirty="0" err="1" smtClean="0"/>
                <a:t>WebLogic</a:t>
              </a:r>
              <a:r>
                <a:rPr lang="en-US" sz="1200" dirty="0" smtClean="0"/>
                <a:t>)</a:t>
              </a:r>
              <a:br>
                <a:rPr lang="en-US" sz="1200" dirty="0" smtClean="0"/>
              </a:b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In-memory database </a:t>
              </a:r>
              <a:r>
                <a:rPr lang="en-US" sz="1200" dirty="0" smtClean="0"/>
                <a:t>automatically synchronized with permanent storage (Oracle RDBMS)</a:t>
              </a:r>
              <a:br>
                <a:rPr lang="en-US" sz="1200" dirty="0" smtClean="0"/>
              </a:b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Well defined </a:t>
              </a:r>
              <a:r>
                <a:rPr lang="en-US" sz="1200" b="1" dirty="0" smtClean="0"/>
                <a:t>API</a:t>
              </a:r>
              <a:r>
                <a:rPr lang="en-US" sz="1200" dirty="0" smtClean="0"/>
                <a:t> for transaction and information requests (push)</a:t>
              </a:r>
              <a:br>
                <a:rPr lang="en-US" sz="1200" dirty="0" smtClean="0"/>
              </a:b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High-performance </a:t>
              </a:r>
              <a:r>
                <a:rPr lang="en-US" sz="1200" dirty="0" smtClean="0"/>
                <a:t>(</a:t>
              </a:r>
              <a:r>
                <a:rPr lang="en-US" sz="1200" b="1" dirty="0" smtClean="0"/>
                <a:t>1000 </a:t>
              </a:r>
              <a:r>
                <a:rPr lang="en-US" sz="1200" b="1" dirty="0" err="1" smtClean="0"/>
                <a:t>trx</a:t>
              </a:r>
              <a:r>
                <a:rPr lang="en-US" sz="1200" b="1" dirty="0" smtClean="0"/>
                <a:t>/sec</a:t>
              </a:r>
              <a:r>
                <a:rPr lang="en-US" sz="1200" dirty="0" smtClean="0"/>
                <a:t> with </a:t>
              </a:r>
              <a:r>
                <a:rPr lang="en-US" sz="1200" dirty="0" err="1" smtClean="0"/>
                <a:t>avg</a:t>
              </a:r>
              <a:r>
                <a:rPr lang="en-US" sz="1200" dirty="0" smtClean="0"/>
                <a:t> processing time &lt; </a:t>
              </a:r>
              <a:r>
                <a:rPr lang="en-US" sz="1200" b="1" dirty="0" smtClean="0"/>
                <a:t>50 </a:t>
              </a:r>
              <a:r>
                <a:rPr lang="en-US" sz="1200" b="1" dirty="0" err="1" smtClean="0"/>
                <a:t>ms</a:t>
              </a:r>
              <a:r>
                <a:rPr lang="en-US" sz="1200" dirty="0" smtClean="0"/>
                <a:t>)</a:t>
              </a:r>
              <a:br>
                <a:rPr lang="en-US" sz="1200" dirty="0" smtClean="0"/>
              </a:br>
              <a:endParaRPr lang="en-US" sz="120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High-available 24/7</a:t>
              </a:r>
              <a:r>
                <a:rPr lang="en-US" sz="1200" dirty="0" smtClean="0"/>
                <a:t> Operation Mode with typical availability </a:t>
              </a:r>
              <a:r>
                <a:rPr lang="en-US" sz="1200" b="1" dirty="0" smtClean="0"/>
                <a:t>99,99%</a:t>
              </a:r>
              <a:br>
                <a:rPr lang="en-US" sz="1200" b="1" dirty="0" smtClean="0"/>
              </a:br>
              <a:endParaRPr lang="en-US" sz="1200" b="1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Messaging </a:t>
              </a:r>
              <a:r>
                <a:rPr lang="en-US" sz="1200" dirty="0" smtClean="0"/>
                <a:t>ISO20022, ISO150022, FIX, ISO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dirty="0" smtClean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998718" y="3193584"/>
              <a:ext cx="3456434" cy="3558909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3168" y="869153"/>
            <a:ext cx="3456434" cy="938947"/>
            <a:chOff x="447788" y="697121"/>
            <a:chExt cx="3316294" cy="1699158"/>
          </a:xfrm>
        </p:grpSpPr>
        <p:sp>
          <p:nvSpPr>
            <p:cNvPr id="62" name="Rectangle 61"/>
            <p:cNvSpPr/>
            <p:nvPr/>
          </p:nvSpPr>
          <p:spPr>
            <a:xfrm>
              <a:off x="554275" y="761868"/>
              <a:ext cx="3209807" cy="1503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200" b="1" dirty="0">
                  <a:solidFill>
                    <a:srgbClr val="006848"/>
                  </a:solidFill>
                </a:rPr>
                <a:t>Configurable modes  of Operation (Technical)</a:t>
              </a:r>
              <a:br>
                <a:rPr lang="en-US" sz="1200" b="1" dirty="0">
                  <a:solidFill>
                    <a:srgbClr val="006848"/>
                  </a:solidFill>
                </a:rPr>
              </a:br>
              <a:endParaRPr lang="en-US" sz="1200" b="1" dirty="0">
                <a:solidFill>
                  <a:srgbClr val="006848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Processing Engine (Active-Active)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dirty="0" smtClean="0"/>
                <a:t>Gateway</a:t>
              </a:r>
              <a:r>
                <a:rPr lang="en-US" sz="1200" dirty="0"/>
                <a:t> </a:t>
              </a:r>
              <a:r>
                <a:rPr lang="en-US" sz="1200" dirty="0" smtClean="0"/>
                <a:t>(Active-Active)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47788" y="697121"/>
              <a:ext cx="3289055" cy="1699158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82108" y="2909968"/>
            <a:ext cx="3399654" cy="1650115"/>
            <a:chOff x="5096256" y="697119"/>
            <a:chExt cx="3456434" cy="1863400"/>
          </a:xfrm>
        </p:grpSpPr>
        <p:sp>
          <p:nvSpPr>
            <p:cNvPr id="63" name="Rectangle 62"/>
            <p:cNvSpPr/>
            <p:nvPr/>
          </p:nvSpPr>
          <p:spPr>
            <a:xfrm>
              <a:off x="5145025" y="814851"/>
              <a:ext cx="3358896" cy="1564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6848"/>
                  </a:solidFill>
                </a:rPr>
                <a:t>Configurable modes  of Operation (Functional)</a:t>
              </a:r>
              <a:br>
                <a:rPr lang="en-US" sz="1200" b="1" dirty="0">
                  <a:solidFill>
                    <a:srgbClr val="006848"/>
                  </a:solidFill>
                </a:rPr>
              </a:br>
              <a:endParaRPr lang="en-US" sz="1200" b="1" dirty="0">
                <a:solidFill>
                  <a:srgbClr val="006848"/>
                </a:solidFill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RTGS</a:t>
              </a:r>
              <a:r>
                <a:rPr lang="en-US" sz="1200" dirty="0" smtClean="0"/>
                <a:t> (RTS/X)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ACH </a:t>
              </a:r>
              <a:r>
                <a:rPr lang="en-US" sz="1200" dirty="0" smtClean="0"/>
                <a:t>(BCS/X)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Instant Payments</a:t>
              </a:r>
              <a:r>
                <a:rPr lang="en-US" sz="1200" dirty="0" smtClean="0"/>
                <a:t> (EFTS)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CSD</a:t>
              </a:r>
              <a:r>
                <a:rPr lang="en-US" sz="1200" dirty="0" smtClean="0"/>
                <a:t> (DEPO/X)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US" sz="1200" b="1" dirty="0" smtClean="0"/>
                <a:t>ETP</a:t>
              </a:r>
              <a:r>
                <a:rPr lang="en-US" sz="1200" dirty="0" smtClean="0"/>
                <a:t> with Auction Module (TRAD/X)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096256" y="697119"/>
              <a:ext cx="3456434" cy="1863400"/>
            </a:xfrm>
            <a:prstGeom prst="roundRect">
              <a:avLst/>
            </a:prstGeom>
            <a:noFill/>
            <a:ln>
              <a:solidFill>
                <a:srgbClr val="0075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844" tIns="62844" rIns="62844" bIns="62844" numCol="1" spcCol="1270" rtlCol="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97000" y="1896322"/>
            <a:ext cx="1097540" cy="1104102"/>
            <a:chOff x="3597000" y="1896322"/>
            <a:chExt cx="1097540" cy="110410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597000" y="1896322"/>
              <a:ext cx="1097540" cy="1104102"/>
            </a:xfrm>
            <a:prstGeom prst="ellipse">
              <a:avLst/>
            </a:prstGeom>
            <a:noFill/>
            <a:ln w="63500">
              <a:solidFill>
                <a:srgbClr val="00755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4001" y="2116604"/>
              <a:ext cx="663535" cy="663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700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Облако 8"/>
          <p:cNvSpPr/>
          <p:nvPr/>
        </p:nvSpPr>
        <p:spPr>
          <a:xfrm rot="19932588">
            <a:off x="6655552" y="1315553"/>
            <a:ext cx="2466075" cy="1513066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43" tIns="38972" rIns="77943" bIns="38972" rtlCol="0" anchor="ctr"/>
          <a:lstStyle/>
          <a:p>
            <a:pPr algn="ctr"/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Unified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0645" y="4043746"/>
            <a:ext cx="163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Financial Cloud</a:t>
            </a:r>
            <a:endParaRPr lang="en-US" sz="1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01" y="2914396"/>
            <a:ext cx="406400" cy="406400"/>
          </a:xfrm>
          <a:prstGeom prst="rect">
            <a:avLst/>
          </a:prstGeom>
        </p:spPr>
      </p:pic>
      <p:cxnSp>
        <p:nvCxnSpPr>
          <p:cNvPr id="8" name="AutoShape 55"/>
          <p:cNvCxnSpPr>
            <a:cxnSpLocks noChangeShapeType="1"/>
            <a:stCxn id="7" idx="3"/>
            <a:endCxn id="29" idx="0"/>
          </p:cNvCxnSpPr>
          <p:nvPr/>
        </p:nvCxnSpPr>
        <p:spPr bwMode="auto">
          <a:xfrm>
            <a:off x="1167301" y="3117596"/>
            <a:ext cx="2626295" cy="48240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004" y="3482834"/>
            <a:ext cx="60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BANKS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154" y="1877580"/>
            <a:ext cx="40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335" y="2109085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015" y="2937898"/>
            <a:ext cx="4064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947" y="2351106"/>
            <a:ext cx="406400" cy="406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0215" y="3569871"/>
            <a:ext cx="4064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6428" y="1911075"/>
            <a:ext cx="406400" cy="406400"/>
          </a:xfrm>
          <a:prstGeom prst="rect">
            <a:avLst/>
          </a:prstGeom>
        </p:spPr>
      </p:pic>
      <p:cxnSp>
        <p:nvCxnSpPr>
          <p:cNvPr id="16" name="AutoShape 55"/>
          <p:cNvCxnSpPr>
            <a:cxnSpLocks noChangeShapeType="1"/>
            <a:stCxn id="12" idx="1"/>
            <a:endCxn id="29" idx="0"/>
          </p:cNvCxnSpPr>
          <p:nvPr/>
        </p:nvCxnSpPr>
        <p:spPr bwMode="auto">
          <a:xfrm flipH="1">
            <a:off x="3793596" y="3141098"/>
            <a:ext cx="1563419" cy="24738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AutoShape 55"/>
          <p:cNvCxnSpPr>
            <a:cxnSpLocks noChangeShapeType="1"/>
            <a:stCxn id="15" idx="2"/>
            <a:endCxn id="29" idx="0"/>
          </p:cNvCxnSpPr>
          <p:nvPr/>
        </p:nvCxnSpPr>
        <p:spPr bwMode="auto">
          <a:xfrm flipH="1">
            <a:off x="3793596" y="2317475"/>
            <a:ext cx="956032" cy="848361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utoShape 55"/>
          <p:cNvCxnSpPr>
            <a:cxnSpLocks noChangeShapeType="1"/>
            <a:stCxn id="13" idx="1"/>
            <a:endCxn id="29" idx="0"/>
          </p:cNvCxnSpPr>
          <p:nvPr/>
        </p:nvCxnSpPr>
        <p:spPr bwMode="auto">
          <a:xfrm flipH="1">
            <a:off x="3793596" y="2554306"/>
            <a:ext cx="1664351" cy="611530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AutoShape 55"/>
          <p:cNvCxnSpPr>
            <a:cxnSpLocks noChangeShapeType="1"/>
            <a:stCxn id="14" idx="1"/>
            <a:endCxn id="29" idx="0"/>
          </p:cNvCxnSpPr>
          <p:nvPr/>
        </p:nvCxnSpPr>
        <p:spPr bwMode="auto">
          <a:xfrm flipH="1" flipV="1">
            <a:off x="3793596" y="3165836"/>
            <a:ext cx="1766619" cy="607235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utoShape 55"/>
          <p:cNvCxnSpPr>
            <a:cxnSpLocks noChangeShapeType="1"/>
            <a:stCxn id="11" idx="2"/>
            <a:endCxn id="29" idx="0"/>
          </p:cNvCxnSpPr>
          <p:nvPr/>
        </p:nvCxnSpPr>
        <p:spPr bwMode="auto">
          <a:xfrm flipH="1">
            <a:off x="3793596" y="2515485"/>
            <a:ext cx="40939" cy="650351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AutoShape 55"/>
          <p:cNvCxnSpPr>
            <a:cxnSpLocks noChangeShapeType="1"/>
            <a:stCxn id="10" idx="2"/>
            <a:endCxn id="29" idx="0"/>
          </p:cNvCxnSpPr>
          <p:nvPr/>
        </p:nvCxnSpPr>
        <p:spPr bwMode="auto">
          <a:xfrm>
            <a:off x="2673354" y="2283980"/>
            <a:ext cx="1120242" cy="881856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43113" y="1826271"/>
            <a:ext cx="1179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Money Transfer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299872" y="1687772"/>
            <a:ext cx="717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Telecom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386311" y="16781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Transport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681921" y="272427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Utility</a:t>
            </a:r>
            <a:endParaRPr lang="en-US" sz="1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412" y="2062138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9525" y="2468538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Government</a:t>
            </a:r>
            <a:endParaRPr lang="en-US" sz="1200" dirty="0"/>
          </a:p>
        </p:txBody>
      </p:sp>
      <p:cxnSp>
        <p:nvCxnSpPr>
          <p:cNvPr id="28" name="AutoShape 55"/>
          <p:cNvCxnSpPr>
            <a:cxnSpLocks noChangeShapeType="1"/>
            <a:stCxn id="26" idx="3"/>
            <a:endCxn id="29" idx="0"/>
          </p:cNvCxnSpPr>
          <p:nvPr/>
        </p:nvCxnSpPr>
        <p:spPr bwMode="auto">
          <a:xfrm>
            <a:off x="1725812" y="2265338"/>
            <a:ext cx="2067784" cy="900498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ysDot"/>
            <a:headEnd type="arrow" w="sm" len="sm"/>
            <a:tailEnd type="arrow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0583" y="3165836"/>
            <a:ext cx="846025" cy="84602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130362" y="4383692"/>
            <a:ext cx="535332" cy="725252"/>
            <a:chOff x="2693086" y="2699654"/>
            <a:chExt cx="535332" cy="725252"/>
          </a:xfrm>
        </p:grpSpPr>
        <p:sp>
          <p:nvSpPr>
            <p:cNvPr id="31" name="Freeform 504"/>
            <p:cNvSpPr>
              <a:spLocks noChangeAspect="1" noEditPoints="1"/>
            </p:cNvSpPr>
            <p:nvPr/>
          </p:nvSpPr>
          <p:spPr bwMode="auto">
            <a:xfrm>
              <a:off x="2693086" y="2699654"/>
              <a:ext cx="535332" cy="53217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rgbClr val="00A4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0423" y="3147907"/>
              <a:ext cx="455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A471"/>
                  </a:solidFill>
                </a:rPr>
                <a:t>DNS</a:t>
              </a:r>
              <a:endParaRPr lang="en-US" sz="1200" dirty="0" smtClean="0">
                <a:solidFill>
                  <a:srgbClr val="00A47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03406" y="3397207"/>
            <a:ext cx="535332" cy="725252"/>
            <a:chOff x="2693086" y="2699654"/>
            <a:chExt cx="535332" cy="725252"/>
          </a:xfrm>
        </p:grpSpPr>
        <p:sp>
          <p:nvSpPr>
            <p:cNvPr id="34" name="Freeform 504"/>
            <p:cNvSpPr>
              <a:spLocks noChangeAspect="1" noEditPoints="1"/>
            </p:cNvSpPr>
            <p:nvPr/>
          </p:nvSpPr>
          <p:spPr bwMode="auto">
            <a:xfrm>
              <a:off x="2693086" y="2699654"/>
              <a:ext cx="535332" cy="53217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rgbClr val="00A4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99165" y="3147907"/>
              <a:ext cx="5182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A471"/>
                  </a:solidFill>
                </a:rPr>
                <a:t>RTGS</a:t>
              </a:r>
              <a:endParaRPr lang="en-US" sz="1200" dirty="0" smtClean="0">
                <a:solidFill>
                  <a:srgbClr val="00A47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06721" y="4372792"/>
            <a:ext cx="535332" cy="725252"/>
            <a:chOff x="2693086" y="2699654"/>
            <a:chExt cx="535332" cy="725252"/>
          </a:xfrm>
        </p:grpSpPr>
        <p:sp>
          <p:nvSpPr>
            <p:cNvPr id="37" name="Freeform 504"/>
            <p:cNvSpPr>
              <a:spLocks noChangeAspect="1" noEditPoints="1"/>
            </p:cNvSpPr>
            <p:nvPr/>
          </p:nvSpPr>
          <p:spPr bwMode="auto">
            <a:xfrm>
              <a:off x="2693086" y="2699654"/>
              <a:ext cx="535332" cy="53217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rgbClr val="00A4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18665" y="3147907"/>
              <a:ext cx="479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A471"/>
                  </a:solidFill>
                </a:rPr>
                <a:t>EFTS</a:t>
              </a:r>
              <a:endParaRPr lang="en-US" sz="1200" dirty="0" smtClean="0">
                <a:solidFill>
                  <a:srgbClr val="00A47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59852" y="4074004"/>
            <a:ext cx="730188" cy="725252"/>
            <a:chOff x="2593216" y="2699654"/>
            <a:chExt cx="730188" cy="725252"/>
          </a:xfrm>
        </p:grpSpPr>
        <p:sp>
          <p:nvSpPr>
            <p:cNvPr id="40" name="Freeform 504"/>
            <p:cNvSpPr>
              <a:spLocks noChangeAspect="1" noEditPoints="1"/>
            </p:cNvSpPr>
            <p:nvPr/>
          </p:nvSpPr>
          <p:spPr bwMode="auto">
            <a:xfrm>
              <a:off x="2693086" y="2699654"/>
              <a:ext cx="535332" cy="53217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rgbClr val="00A4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93216" y="3147907"/>
              <a:ext cx="730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A471"/>
                  </a:solidFill>
                </a:rPr>
                <a:t>Cheques</a:t>
              </a:r>
              <a:endParaRPr lang="en-US" sz="1200" dirty="0" smtClean="0">
                <a:solidFill>
                  <a:srgbClr val="00A471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674008" y="4011861"/>
            <a:ext cx="87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Corporates</a:t>
            </a:r>
            <a:endParaRPr lang="en-US" sz="1200" dirty="0"/>
          </a:p>
        </p:txBody>
      </p:sp>
      <p:sp>
        <p:nvSpPr>
          <p:cNvPr id="75" name="Freeform 504"/>
          <p:cNvSpPr>
            <a:spLocks noChangeAspect="1" noEditPoints="1"/>
          </p:cNvSpPr>
          <p:nvPr/>
        </p:nvSpPr>
        <p:spPr bwMode="auto">
          <a:xfrm>
            <a:off x="6776569" y="1176936"/>
            <a:ext cx="421083" cy="418598"/>
          </a:xfrm>
          <a:custGeom>
            <a:avLst/>
            <a:gdLst>
              <a:gd name="T0" fmla="*/ 85 w 186"/>
              <a:gd name="T1" fmla="*/ 93 h 185"/>
              <a:gd name="T2" fmla="*/ 101 w 186"/>
              <a:gd name="T3" fmla="*/ 93 h 185"/>
              <a:gd name="T4" fmla="*/ 186 w 186"/>
              <a:gd name="T5" fmla="*/ 93 h 185"/>
              <a:gd name="T6" fmla="*/ 159 w 186"/>
              <a:gd name="T7" fmla="*/ 27 h 185"/>
              <a:gd name="T8" fmla="*/ 93 w 186"/>
              <a:gd name="T9" fmla="*/ 0 h 185"/>
              <a:gd name="T10" fmla="*/ 27 w 186"/>
              <a:gd name="T11" fmla="*/ 27 h 185"/>
              <a:gd name="T12" fmla="*/ 0 w 186"/>
              <a:gd name="T13" fmla="*/ 93 h 185"/>
              <a:gd name="T14" fmla="*/ 27 w 186"/>
              <a:gd name="T15" fmla="*/ 158 h 185"/>
              <a:gd name="T16" fmla="*/ 93 w 186"/>
              <a:gd name="T17" fmla="*/ 185 h 185"/>
              <a:gd name="T18" fmla="*/ 159 w 186"/>
              <a:gd name="T19" fmla="*/ 158 h 185"/>
              <a:gd name="T20" fmla="*/ 186 w 186"/>
              <a:gd name="T21" fmla="*/ 93 h 185"/>
              <a:gd name="T22" fmla="*/ 36 w 186"/>
              <a:gd name="T23" fmla="*/ 74 h 185"/>
              <a:gd name="T24" fmla="*/ 36 w 186"/>
              <a:gd name="T25" fmla="*/ 111 h 185"/>
              <a:gd name="T26" fmla="*/ 60 w 186"/>
              <a:gd name="T27" fmla="*/ 79 h 185"/>
              <a:gd name="T28" fmla="*/ 44 w 186"/>
              <a:gd name="T29" fmla="*/ 72 h 185"/>
              <a:gd name="T30" fmla="*/ 60 w 186"/>
              <a:gd name="T31" fmla="*/ 79 h 185"/>
              <a:gd name="T32" fmla="*/ 44 w 186"/>
              <a:gd name="T33" fmla="*/ 113 h 185"/>
              <a:gd name="T34" fmla="*/ 60 w 186"/>
              <a:gd name="T35" fmla="*/ 107 h 185"/>
              <a:gd name="T36" fmla="*/ 33 w 186"/>
              <a:gd name="T37" fmla="*/ 152 h 185"/>
              <a:gd name="T38" fmla="*/ 61 w 186"/>
              <a:gd name="T39" fmla="*/ 124 h 185"/>
              <a:gd name="T40" fmla="*/ 33 w 186"/>
              <a:gd name="T41" fmla="*/ 152 h 185"/>
              <a:gd name="T42" fmla="*/ 39 w 186"/>
              <a:gd name="T43" fmla="*/ 65 h 185"/>
              <a:gd name="T44" fmla="*/ 66 w 186"/>
              <a:gd name="T45" fmla="*/ 39 h 185"/>
              <a:gd name="T46" fmla="*/ 116 w 186"/>
              <a:gd name="T47" fmla="*/ 60 h 185"/>
              <a:gd name="T48" fmla="*/ 100 w 186"/>
              <a:gd name="T49" fmla="*/ 53 h 185"/>
              <a:gd name="T50" fmla="*/ 116 w 186"/>
              <a:gd name="T51" fmla="*/ 60 h 185"/>
              <a:gd name="T52" fmla="*/ 112 w 186"/>
              <a:gd name="T53" fmla="*/ 35 h 185"/>
              <a:gd name="T54" fmla="*/ 74 w 186"/>
              <a:gd name="T55" fmla="*/ 35 h 185"/>
              <a:gd name="T56" fmla="*/ 73 w 186"/>
              <a:gd name="T57" fmla="*/ 43 h 185"/>
              <a:gd name="T58" fmla="*/ 79 w 186"/>
              <a:gd name="T59" fmla="*/ 59 h 185"/>
              <a:gd name="T60" fmla="*/ 73 w 186"/>
              <a:gd name="T61" fmla="*/ 43 h 185"/>
              <a:gd name="T62" fmla="*/ 79 w 186"/>
              <a:gd name="T63" fmla="*/ 126 h 185"/>
              <a:gd name="T64" fmla="*/ 73 w 186"/>
              <a:gd name="T65" fmla="*/ 142 h 185"/>
              <a:gd name="T66" fmla="*/ 93 w 186"/>
              <a:gd name="T67" fmla="*/ 177 h 185"/>
              <a:gd name="T68" fmla="*/ 93 w 186"/>
              <a:gd name="T69" fmla="*/ 137 h 185"/>
              <a:gd name="T70" fmla="*/ 93 w 186"/>
              <a:gd name="T71" fmla="*/ 177 h 185"/>
              <a:gd name="T72" fmla="*/ 100 w 186"/>
              <a:gd name="T73" fmla="*/ 132 h 185"/>
              <a:gd name="T74" fmla="*/ 116 w 186"/>
              <a:gd name="T75" fmla="*/ 125 h 185"/>
              <a:gd name="T76" fmla="*/ 118 w 186"/>
              <a:gd name="T77" fmla="*/ 103 h 185"/>
              <a:gd name="T78" fmla="*/ 103 w 186"/>
              <a:gd name="T79" fmla="*/ 118 h 185"/>
              <a:gd name="T80" fmla="*/ 83 w 186"/>
              <a:gd name="T81" fmla="*/ 118 h 185"/>
              <a:gd name="T82" fmla="*/ 68 w 186"/>
              <a:gd name="T83" fmla="*/ 103 h 185"/>
              <a:gd name="T84" fmla="*/ 68 w 186"/>
              <a:gd name="T85" fmla="*/ 82 h 185"/>
              <a:gd name="T86" fmla="*/ 83 w 186"/>
              <a:gd name="T87" fmla="*/ 68 h 185"/>
              <a:gd name="T88" fmla="*/ 103 w 186"/>
              <a:gd name="T89" fmla="*/ 68 h 185"/>
              <a:gd name="T90" fmla="*/ 118 w 186"/>
              <a:gd name="T91" fmla="*/ 82 h 185"/>
              <a:gd name="T92" fmla="*/ 118 w 186"/>
              <a:gd name="T93" fmla="*/ 103 h 185"/>
              <a:gd name="T94" fmla="*/ 147 w 186"/>
              <a:gd name="T95" fmla="*/ 65 h 185"/>
              <a:gd name="T96" fmla="*/ 120 w 186"/>
              <a:gd name="T97" fmla="*/ 39 h 185"/>
              <a:gd name="T98" fmla="*/ 133 w 186"/>
              <a:gd name="T99" fmla="*/ 86 h 185"/>
              <a:gd name="T100" fmla="*/ 126 w 186"/>
              <a:gd name="T101" fmla="*/ 69 h 185"/>
              <a:gd name="T102" fmla="*/ 133 w 186"/>
              <a:gd name="T103" fmla="*/ 86 h 185"/>
              <a:gd name="T104" fmla="*/ 142 w 186"/>
              <a:gd name="T105" fmla="*/ 113 h 185"/>
              <a:gd name="T106" fmla="*/ 126 w 186"/>
              <a:gd name="T107" fmla="*/ 107 h 185"/>
              <a:gd name="T108" fmla="*/ 153 w 186"/>
              <a:gd name="T109" fmla="*/ 152 h 185"/>
              <a:gd name="T110" fmla="*/ 125 w 186"/>
              <a:gd name="T111" fmla="*/ 124 h 185"/>
              <a:gd name="T112" fmla="*/ 153 w 186"/>
              <a:gd name="T113" fmla="*/ 152 h 185"/>
              <a:gd name="T114" fmla="*/ 138 w 186"/>
              <a:gd name="T115" fmla="*/ 93 h 185"/>
              <a:gd name="T116" fmla="*/ 177 w 186"/>
              <a:gd name="T117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6" h="185">
                <a:moveTo>
                  <a:pt x="93" y="84"/>
                </a:moveTo>
                <a:cubicBezTo>
                  <a:pt x="88" y="84"/>
                  <a:pt x="85" y="88"/>
                  <a:pt x="85" y="93"/>
                </a:cubicBezTo>
                <a:cubicBezTo>
                  <a:pt x="85" y="97"/>
                  <a:pt x="88" y="101"/>
                  <a:pt x="93" y="101"/>
                </a:cubicBezTo>
                <a:cubicBezTo>
                  <a:pt x="98" y="101"/>
                  <a:pt x="101" y="97"/>
                  <a:pt x="101" y="93"/>
                </a:cubicBezTo>
                <a:cubicBezTo>
                  <a:pt x="101" y="88"/>
                  <a:pt x="98" y="84"/>
                  <a:pt x="93" y="84"/>
                </a:cubicBezTo>
                <a:close/>
                <a:moveTo>
                  <a:pt x="186" y="93"/>
                </a:moveTo>
                <a:cubicBezTo>
                  <a:pt x="186" y="83"/>
                  <a:pt x="174" y="74"/>
                  <a:pt x="154" y="67"/>
                </a:cubicBezTo>
                <a:cubicBezTo>
                  <a:pt x="163" y="49"/>
                  <a:pt x="166" y="34"/>
                  <a:pt x="159" y="27"/>
                </a:cubicBezTo>
                <a:cubicBezTo>
                  <a:pt x="151" y="20"/>
                  <a:pt x="136" y="22"/>
                  <a:pt x="118" y="32"/>
                </a:cubicBezTo>
                <a:cubicBezTo>
                  <a:pt x="112" y="12"/>
                  <a:pt x="103" y="0"/>
                  <a:pt x="93" y="0"/>
                </a:cubicBezTo>
                <a:cubicBezTo>
                  <a:pt x="83" y="0"/>
                  <a:pt x="74" y="12"/>
                  <a:pt x="68" y="32"/>
                </a:cubicBezTo>
                <a:cubicBezTo>
                  <a:pt x="50" y="22"/>
                  <a:pt x="35" y="20"/>
                  <a:pt x="27" y="27"/>
                </a:cubicBezTo>
                <a:cubicBezTo>
                  <a:pt x="20" y="34"/>
                  <a:pt x="23" y="49"/>
                  <a:pt x="32" y="67"/>
                </a:cubicBezTo>
                <a:cubicBezTo>
                  <a:pt x="12" y="74"/>
                  <a:pt x="0" y="83"/>
                  <a:pt x="0" y="93"/>
                </a:cubicBezTo>
                <a:cubicBezTo>
                  <a:pt x="0" y="103"/>
                  <a:pt x="12" y="112"/>
                  <a:pt x="32" y="118"/>
                </a:cubicBezTo>
                <a:cubicBezTo>
                  <a:pt x="23" y="136"/>
                  <a:pt x="20" y="151"/>
                  <a:pt x="27" y="158"/>
                </a:cubicBezTo>
                <a:cubicBezTo>
                  <a:pt x="35" y="165"/>
                  <a:pt x="50" y="163"/>
                  <a:pt x="68" y="154"/>
                </a:cubicBezTo>
                <a:cubicBezTo>
                  <a:pt x="74" y="173"/>
                  <a:pt x="83" y="185"/>
                  <a:pt x="93" y="185"/>
                </a:cubicBezTo>
                <a:cubicBezTo>
                  <a:pt x="103" y="185"/>
                  <a:pt x="112" y="173"/>
                  <a:pt x="118" y="154"/>
                </a:cubicBezTo>
                <a:cubicBezTo>
                  <a:pt x="136" y="163"/>
                  <a:pt x="151" y="165"/>
                  <a:pt x="159" y="158"/>
                </a:cubicBezTo>
                <a:cubicBezTo>
                  <a:pt x="166" y="151"/>
                  <a:pt x="163" y="136"/>
                  <a:pt x="154" y="118"/>
                </a:cubicBezTo>
                <a:cubicBezTo>
                  <a:pt x="174" y="112"/>
                  <a:pt x="186" y="103"/>
                  <a:pt x="186" y="93"/>
                </a:cubicBezTo>
                <a:close/>
                <a:moveTo>
                  <a:pt x="9" y="93"/>
                </a:moveTo>
                <a:cubicBezTo>
                  <a:pt x="9" y="85"/>
                  <a:pt x="19" y="79"/>
                  <a:pt x="36" y="74"/>
                </a:cubicBezTo>
                <a:cubicBezTo>
                  <a:pt x="39" y="80"/>
                  <a:pt x="43" y="86"/>
                  <a:pt x="48" y="93"/>
                </a:cubicBezTo>
                <a:cubicBezTo>
                  <a:pt x="43" y="99"/>
                  <a:pt x="39" y="105"/>
                  <a:pt x="36" y="111"/>
                </a:cubicBezTo>
                <a:cubicBezTo>
                  <a:pt x="19" y="107"/>
                  <a:pt x="9" y="100"/>
                  <a:pt x="9" y="93"/>
                </a:cubicBezTo>
                <a:close/>
                <a:moveTo>
                  <a:pt x="60" y="79"/>
                </a:moveTo>
                <a:cubicBezTo>
                  <a:pt x="58" y="81"/>
                  <a:pt x="55" y="84"/>
                  <a:pt x="53" y="86"/>
                </a:cubicBezTo>
                <a:cubicBezTo>
                  <a:pt x="50" y="81"/>
                  <a:pt x="46" y="77"/>
                  <a:pt x="44" y="72"/>
                </a:cubicBezTo>
                <a:cubicBezTo>
                  <a:pt x="49" y="71"/>
                  <a:pt x="54" y="70"/>
                  <a:pt x="60" y="69"/>
                </a:cubicBezTo>
                <a:cubicBezTo>
                  <a:pt x="60" y="72"/>
                  <a:pt x="60" y="76"/>
                  <a:pt x="60" y="79"/>
                </a:cubicBezTo>
                <a:close/>
                <a:moveTo>
                  <a:pt x="60" y="116"/>
                </a:moveTo>
                <a:cubicBezTo>
                  <a:pt x="54" y="115"/>
                  <a:pt x="49" y="114"/>
                  <a:pt x="44" y="113"/>
                </a:cubicBezTo>
                <a:cubicBezTo>
                  <a:pt x="46" y="109"/>
                  <a:pt x="50" y="104"/>
                  <a:pt x="53" y="99"/>
                </a:cubicBezTo>
                <a:cubicBezTo>
                  <a:pt x="55" y="102"/>
                  <a:pt x="58" y="104"/>
                  <a:pt x="60" y="107"/>
                </a:cubicBezTo>
                <a:cubicBezTo>
                  <a:pt x="60" y="110"/>
                  <a:pt x="60" y="113"/>
                  <a:pt x="60" y="116"/>
                </a:cubicBezTo>
                <a:close/>
                <a:moveTo>
                  <a:pt x="33" y="152"/>
                </a:moveTo>
                <a:cubicBezTo>
                  <a:pt x="28" y="147"/>
                  <a:pt x="31" y="135"/>
                  <a:pt x="39" y="120"/>
                </a:cubicBezTo>
                <a:cubicBezTo>
                  <a:pt x="46" y="122"/>
                  <a:pt x="53" y="123"/>
                  <a:pt x="61" y="124"/>
                </a:cubicBezTo>
                <a:cubicBezTo>
                  <a:pt x="62" y="132"/>
                  <a:pt x="64" y="140"/>
                  <a:pt x="66" y="146"/>
                </a:cubicBezTo>
                <a:cubicBezTo>
                  <a:pt x="51" y="155"/>
                  <a:pt x="39" y="158"/>
                  <a:pt x="33" y="152"/>
                </a:cubicBezTo>
                <a:close/>
                <a:moveTo>
                  <a:pt x="61" y="61"/>
                </a:moveTo>
                <a:cubicBezTo>
                  <a:pt x="53" y="62"/>
                  <a:pt x="46" y="63"/>
                  <a:pt x="39" y="65"/>
                </a:cubicBezTo>
                <a:cubicBezTo>
                  <a:pt x="31" y="50"/>
                  <a:pt x="28" y="38"/>
                  <a:pt x="33" y="33"/>
                </a:cubicBezTo>
                <a:cubicBezTo>
                  <a:pt x="39" y="28"/>
                  <a:pt x="51" y="31"/>
                  <a:pt x="66" y="39"/>
                </a:cubicBezTo>
                <a:cubicBezTo>
                  <a:pt x="64" y="46"/>
                  <a:pt x="62" y="53"/>
                  <a:pt x="61" y="61"/>
                </a:cubicBezTo>
                <a:close/>
                <a:moveTo>
                  <a:pt x="116" y="60"/>
                </a:moveTo>
                <a:cubicBezTo>
                  <a:pt x="113" y="60"/>
                  <a:pt x="110" y="60"/>
                  <a:pt x="107" y="59"/>
                </a:cubicBezTo>
                <a:cubicBezTo>
                  <a:pt x="104" y="57"/>
                  <a:pt x="102" y="55"/>
                  <a:pt x="100" y="53"/>
                </a:cubicBezTo>
                <a:cubicBezTo>
                  <a:pt x="104" y="49"/>
                  <a:pt x="109" y="46"/>
                  <a:pt x="114" y="43"/>
                </a:cubicBezTo>
                <a:cubicBezTo>
                  <a:pt x="115" y="48"/>
                  <a:pt x="116" y="54"/>
                  <a:pt x="116" y="60"/>
                </a:cubicBezTo>
                <a:close/>
                <a:moveTo>
                  <a:pt x="93" y="8"/>
                </a:moveTo>
                <a:cubicBezTo>
                  <a:pt x="100" y="8"/>
                  <a:pt x="107" y="19"/>
                  <a:pt x="112" y="35"/>
                </a:cubicBezTo>
                <a:cubicBezTo>
                  <a:pt x="106" y="39"/>
                  <a:pt x="99" y="43"/>
                  <a:pt x="93" y="48"/>
                </a:cubicBezTo>
                <a:cubicBezTo>
                  <a:pt x="87" y="43"/>
                  <a:pt x="80" y="39"/>
                  <a:pt x="74" y="35"/>
                </a:cubicBezTo>
                <a:cubicBezTo>
                  <a:pt x="79" y="19"/>
                  <a:pt x="86" y="8"/>
                  <a:pt x="93" y="8"/>
                </a:cubicBezTo>
                <a:close/>
                <a:moveTo>
                  <a:pt x="73" y="43"/>
                </a:moveTo>
                <a:cubicBezTo>
                  <a:pt x="77" y="46"/>
                  <a:pt x="82" y="49"/>
                  <a:pt x="86" y="53"/>
                </a:cubicBezTo>
                <a:cubicBezTo>
                  <a:pt x="84" y="55"/>
                  <a:pt x="82" y="57"/>
                  <a:pt x="79" y="59"/>
                </a:cubicBezTo>
                <a:cubicBezTo>
                  <a:pt x="76" y="60"/>
                  <a:pt x="73" y="60"/>
                  <a:pt x="70" y="60"/>
                </a:cubicBezTo>
                <a:cubicBezTo>
                  <a:pt x="70" y="54"/>
                  <a:pt x="71" y="48"/>
                  <a:pt x="73" y="43"/>
                </a:cubicBezTo>
                <a:close/>
                <a:moveTo>
                  <a:pt x="70" y="125"/>
                </a:moveTo>
                <a:cubicBezTo>
                  <a:pt x="73" y="126"/>
                  <a:pt x="76" y="126"/>
                  <a:pt x="79" y="126"/>
                </a:cubicBezTo>
                <a:cubicBezTo>
                  <a:pt x="82" y="128"/>
                  <a:pt x="84" y="130"/>
                  <a:pt x="86" y="132"/>
                </a:cubicBezTo>
                <a:cubicBezTo>
                  <a:pt x="82" y="136"/>
                  <a:pt x="77" y="139"/>
                  <a:pt x="73" y="142"/>
                </a:cubicBezTo>
                <a:cubicBezTo>
                  <a:pt x="71" y="137"/>
                  <a:pt x="70" y="131"/>
                  <a:pt x="70" y="125"/>
                </a:cubicBezTo>
                <a:close/>
                <a:moveTo>
                  <a:pt x="93" y="177"/>
                </a:moveTo>
                <a:cubicBezTo>
                  <a:pt x="86" y="177"/>
                  <a:pt x="79" y="167"/>
                  <a:pt x="74" y="150"/>
                </a:cubicBezTo>
                <a:cubicBezTo>
                  <a:pt x="80" y="147"/>
                  <a:pt x="87" y="142"/>
                  <a:pt x="93" y="137"/>
                </a:cubicBezTo>
                <a:cubicBezTo>
                  <a:pt x="99" y="142"/>
                  <a:pt x="106" y="147"/>
                  <a:pt x="112" y="150"/>
                </a:cubicBezTo>
                <a:cubicBezTo>
                  <a:pt x="107" y="167"/>
                  <a:pt x="100" y="177"/>
                  <a:pt x="93" y="177"/>
                </a:cubicBezTo>
                <a:close/>
                <a:moveTo>
                  <a:pt x="114" y="142"/>
                </a:moveTo>
                <a:cubicBezTo>
                  <a:pt x="109" y="139"/>
                  <a:pt x="104" y="136"/>
                  <a:pt x="100" y="132"/>
                </a:cubicBezTo>
                <a:cubicBezTo>
                  <a:pt x="102" y="130"/>
                  <a:pt x="104" y="128"/>
                  <a:pt x="107" y="126"/>
                </a:cubicBezTo>
                <a:cubicBezTo>
                  <a:pt x="110" y="126"/>
                  <a:pt x="113" y="126"/>
                  <a:pt x="116" y="125"/>
                </a:cubicBezTo>
                <a:cubicBezTo>
                  <a:pt x="116" y="131"/>
                  <a:pt x="115" y="137"/>
                  <a:pt x="114" y="142"/>
                </a:cubicBezTo>
                <a:close/>
                <a:moveTo>
                  <a:pt x="118" y="103"/>
                </a:moveTo>
                <a:cubicBezTo>
                  <a:pt x="116" y="106"/>
                  <a:pt x="113" y="108"/>
                  <a:pt x="111" y="111"/>
                </a:cubicBezTo>
                <a:cubicBezTo>
                  <a:pt x="108" y="113"/>
                  <a:pt x="106" y="115"/>
                  <a:pt x="103" y="118"/>
                </a:cubicBezTo>
                <a:cubicBezTo>
                  <a:pt x="100" y="118"/>
                  <a:pt x="97" y="118"/>
                  <a:pt x="93" y="118"/>
                </a:cubicBezTo>
                <a:cubicBezTo>
                  <a:pt x="89" y="118"/>
                  <a:pt x="86" y="118"/>
                  <a:pt x="83" y="118"/>
                </a:cubicBezTo>
                <a:cubicBezTo>
                  <a:pt x="80" y="115"/>
                  <a:pt x="78" y="113"/>
                  <a:pt x="75" y="111"/>
                </a:cubicBezTo>
                <a:cubicBezTo>
                  <a:pt x="73" y="108"/>
                  <a:pt x="70" y="106"/>
                  <a:pt x="68" y="103"/>
                </a:cubicBezTo>
                <a:cubicBezTo>
                  <a:pt x="68" y="100"/>
                  <a:pt x="68" y="96"/>
                  <a:pt x="68" y="93"/>
                </a:cubicBezTo>
                <a:cubicBezTo>
                  <a:pt x="68" y="89"/>
                  <a:pt x="68" y="86"/>
                  <a:pt x="68" y="82"/>
                </a:cubicBezTo>
                <a:cubicBezTo>
                  <a:pt x="70" y="80"/>
                  <a:pt x="73" y="77"/>
                  <a:pt x="75" y="75"/>
                </a:cubicBezTo>
                <a:cubicBezTo>
                  <a:pt x="78" y="72"/>
                  <a:pt x="80" y="70"/>
                  <a:pt x="83" y="68"/>
                </a:cubicBezTo>
                <a:cubicBezTo>
                  <a:pt x="86" y="67"/>
                  <a:pt x="89" y="67"/>
                  <a:pt x="93" y="67"/>
                </a:cubicBezTo>
                <a:cubicBezTo>
                  <a:pt x="97" y="67"/>
                  <a:pt x="100" y="67"/>
                  <a:pt x="103" y="68"/>
                </a:cubicBezTo>
                <a:cubicBezTo>
                  <a:pt x="106" y="70"/>
                  <a:pt x="108" y="72"/>
                  <a:pt x="111" y="75"/>
                </a:cubicBezTo>
                <a:cubicBezTo>
                  <a:pt x="113" y="77"/>
                  <a:pt x="116" y="80"/>
                  <a:pt x="118" y="82"/>
                </a:cubicBezTo>
                <a:cubicBezTo>
                  <a:pt x="118" y="86"/>
                  <a:pt x="118" y="89"/>
                  <a:pt x="118" y="93"/>
                </a:cubicBezTo>
                <a:cubicBezTo>
                  <a:pt x="118" y="96"/>
                  <a:pt x="118" y="100"/>
                  <a:pt x="118" y="103"/>
                </a:cubicBezTo>
                <a:close/>
                <a:moveTo>
                  <a:pt x="153" y="33"/>
                </a:moveTo>
                <a:cubicBezTo>
                  <a:pt x="158" y="38"/>
                  <a:pt x="155" y="50"/>
                  <a:pt x="147" y="65"/>
                </a:cubicBezTo>
                <a:cubicBezTo>
                  <a:pt x="140" y="63"/>
                  <a:pt x="133" y="62"/>
                  <a:pt x="125" y="61"/>
                </a:cubicBezTo>
                <a:cubicBezTo>
                  <a:pt x="124" y="53"/>
                  <a:pt x="122" y="46"/>
                  <a:pt x="120" y="39"/>
                </a:cubicBezTo>
                <a:cubicBezTo>
                  <a:pt x="135" y="31"/>
                  <a:pt x="147" y="28"/>
                  <a:pt x="153" y="33"/>
                </a:cubicBezTo>
                <a:close/>
                <a:moveTo>
                  <a:pt x="133" y="86"/>
                </a:moveTo>
                <a:cubicBezTo>
                  <a:pt x="131" y="84"/>
                  <a:pt x="128" y="81"/>
                  <a:pt x="126" y="79"/>
                </a:cubicBezTo>
                <a:cubicBezTo>
                  <a:pt x="126" y="76"/>
                  <a:pt x="126" y="72"/>
                  <a:pt x="126" y="69"/>
                </a:cubicBezTo>
                <a:cubicBezTo>
                  <a:pt x="132" y="70"/>
                  <a:pt x="137" y="71"/>
                  <a:pt x="142" y="72"/>
                </a:cubicBezTo>
                <a:cubicBezTo>
                  <a:pt x="140" y="77"/>
                  <a:pt x="136" y="81"/>
                  <a:pt x="133" y="86"/>
                </a:cubicBezTo>
                <a:close/>
                <a:moveTo>
                  <a:pt x="133" y="99"/>
                </a:moveTo>
                <a:cubicBezTo>
                  <a:pt x="136" y="104"/>
                  <a:pt x="140" y="109"/>
                  <a:pt x="142" y="113"/>
                </a:cubicBezTo>
                <a:cubicBezTo>
                  <a:pt x="137" y="114"/>
                  <a:pt x="132" y="115"/>
                  <a:pt x="126" y="116"/>
                </a:cubicBezTo>
                <a:cubicBezTo>
                  <a:pt x="126" y="113"/>
                  <a:pt x="126" y="110"/>
                  <a:pt x="126" y="107"/>
                </a:cubicBezTo>
                <a:cubicBezTo>
                  <a:pt x="129" y="104"/>
                  <a:pt x="131" y="102"/>
                  <a:pt x="133" y="99"/>
                </a:cubicBezTo>
                <a:close/>
                <a:moveTo>
                  <a:pt x="153" y="152"/>
                </a:moveTo>
                <a:cubicBezTo>
                  <a:pt x="147" y="158"/>
                  <a:pt x="135" y="155"/>
                  <a:pt x="120" y="146"/>
                </a:cubicBezTo>
                <a:cubicBezTo>
                  <a:pt x="122" y="140"/>
                  <a:pt x="124" y="132"/>
                  <a:pt x="125" y="124"/>
                </a:cubicBezTo>
                <a:cubicBezTo>
                  <a:pt x="133" y="123"/>
                  <a:pt x="140" y="122"/>
                  <a:pt x="147" y="120"/>
                </a:cubicBezTo>
                <a:cubicBezTo>
                  <a:pt x="155" y="135"/>
                  <a:pt x="158" y="147"/>
                  <a:pt x="153" y="152"/>
                </a:cubicBezTo>
                <a:close/>
                <a:moveTo>
                  <a:pt x="150" y="111"/>
                </a:moveTo>
                <a:cubicBezTo>
                  <a:pt x="147" y="105"/>
                  <a:pt x="143" y="99"/>
                  <a:pt x="138" y="93"/>
                </a:cubicBezTo>
                <a:cubicBezTo>
                  <a:pt x="143" y="86"/>
                  <a:pt x="147" y="80"/>
                  <a:pt x="150" y="74"/>
                </a:cubicBezTo>
                <a:cubicBezTo>
                  <a:pt x="167" y="79"/>
                  <a:pt x="177" y="85"/>
                  <a:pt x="177" y="93"/>
                </a:cubicBezTo>
                <a:cubicBezTo>
                  <a:pt x="177" y="100"/>
                  <a:pt x="167" y="107"/>
                  <a:pt x="150" y="111"/>
                </a:cubicBezTo>
                <a:close/>
              </a:path>
            </a:pathLst>
          </a:custGeom>
          <a:solidFill>
            <a:srgbClr val="00A47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77" name="Group 76"/>
          <p:cNvGrpSpPr/>
          <p:nvPr/>
        </p:nvGrpSpPr>
        <p:grpSpPr>
          <a:xfrm>
            <a:off x="4667748" y="4160639"/>
            <a:ext cx="535332" cy="725252"/>
            <a:chOff x="2693086" y="2699654"/>
            <a:chExt cx="535332" cy="725252"/>
          </a:xfrm>
        </p:grpSpPr>
        <p:sp>
          <p:nvSpPr>
            <p:cNvPr id="78" name="Freeform 504"/>
            <p:cNvSpPr>
              <a:spLocks noChangeAspect="1" noEditPoints="1"/>
            </p:cNvSpPr>
            <p:nvPr/>
          </p:nvSpPr>
          <p:spPr bwMode="auto">
            <a:xfrm>
              <a:off x="2693086" y="2699654"/>
              <a:ext cx="535332" cy="532173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rgbClr val="00A47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0381" y="3147907"/>
              <a:ext cx="435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A471"/>
                  </a:solidFill>
                </a:rPr>
                <a:t>CSD</a:t>
              </a:r>
              <a:endParaRPr lang="en-US" sz="1200" dirty="0" smtClean="0">
                <a:solidFill>
                  <a:srgbClr val="00A471"/>
                </a:solidFill>
              </a:endParaRPr>
            </a:p>
          </p:txBody>
        </p:sp>
      </p:grpSp>
      <p:graphicFrame>
        <p:nvGraphicFramePr>
          <p:cNvPr id="83" name="Объект 46"/>
          <p:cNvGraphicFramePr>
            <a:graphicFrameLocks noChangeAspect="1"/>
          </p:cNvGraphicFramePr>
          <p:nvPr>
            <p:extLst/>
          </p:nvPr>
        </p:nvGraphicFramePr>
        <p:xfrm>
          <a:off x="7980026" y="1264195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Visio" r:id="rId12" imgW="545281" imgH="741238" progId="Visio.Drawing.11">
                  <p:embed/>
                </p:oleObj>
              </mc:Choice>
              <mc:Fallback>
                <p:oleObj name="Visio" r:id="rId12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026" y="1264195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Объект 46"/>
          <p:cNvGraphicFramePr>
            <a:graphicFrameLocks noChangeAspect="1"/>
          </p:cNvGraphicFramePr>
          <p:nvPr>
            <p:extLst/>
          </p:nvPr>
        </p:nvGraphicFramePr>
        <p:xfrm>
          <a:off x="7583442" y="1775827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Visio" r:id="rId14" imgW="545281" imgH="741238" progId="Visio.Drawing.11">
                  <p:embed/>
                </p:oleObj>
              </mc:Choice>
              <mc:Fallback>
                <p:oleObj name="Visio" r:id="rId14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42" y="1775827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Объект 46"/>
          <p:cNvGraphicFramePr>
            <a:graphicFrameLocks noChangeAspect="1"/>
          </p:cNvGraphicFramePr>
          <p:nvPr>
            <p:extLst/>
          </p:nvPr>
        </p:nvGraphicFramePr>
        <p:xfrm>
          <a:off x="7276772" y="2294850"/>
          <a:ext cx="422242" cy="49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15" imgW="545281" imgH="741238" progId="Visio.Drawing.11">
                  <p:embed/>
                </p:oleObj>
              </mc:Choice>
              <mc:Fallback>
                <p:oleObj name="Visio" r:id="rId15" imgW="545281" imgH="741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772" y="2294850"/>
                        <a:ext cx="422242" cy="49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Прямая со стрелкой 28"/>
          <p:cNvCxnSpPr>
            <a:stCxn id="84" idx="3"/>
            <a:endCxn id="83" idx="3"/>
          </p:cNvCxnSpPr>
          <p:nvPr/>
        </p:nvCxnSpPr>
        <p:spPr>
          <a:xfrm flipV="1">
            <a:off x="8005684" y="1509649"/>
            <a:ext cx="396584" cy="511632"/>
          </a:xfrm>
          <a:prstGeom prst="curvedConnector3">
            <a:avLst>
              <a:gd name="adj1" fmla="val 112353"/>
            </a:avLst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28"/>
          <p:cNvCxnSpPr>
            <a:stCxn id="85" idx="3"/>
            <a:endCxn id="83" idx="3"/>
          </p:cNvCxnSpPr>
          <p:nvPr/>
        </p:nvCxnSpPr>
        <p:spPr>
          <a:xfrm flipV="1">
            <a:off x="7699014" y="1509649"/>
            <a:ext cx="703254" cy="1030655"/>
          </a:xfrm>
          <a:prstGeom prst="curvedConnector3">
            <a:avLst>
              <a:gd name="adj1" fmla="val 132506"/>
            </a:avLst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28"/>
          <p:cNvCxnSpPr>
            <a:endCxn id="84" idx="3"/>
          </p:cNvCxnSpPr>
          <p:nvPr/>
        </p:nvCxnSpPr>
        <p:spPr>
          <a:xfrm rot="5400000" flipH="1" flipV="1">
            <a:off x="7535052" y="2069672"/>
            <a:ext cx="519023" cy="422242"/>
          </a:xfrm>
          <a:prstGeom prst="curvedConnector4">
            <a:avLst>
              <a:gd name="adj1" fmla="val 18940"/>
              <a:gd name="adj2" fmla="val 154140"/>
            </a:avLst>
          </a:prstGeom>
          <a:ln w="12700" cmpd="sng">
            <a:solidFill>
              <a:srgbClr val="003296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30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TEST">
      <a:dk1>
        <a:srgbClr val="000000"/>
      </a:dk1>
      <a:lt1>
        <a:srgbClr val="FFFFFF"/>
      </a:lt1>
      <a:dk2>
        <a:srgbClr val="33691E"/>
      </a:dk2>
      <a:lt2>
        <a:srgbClr val="F1F8E9"/>
      </a:lt2>
      <a:accent1>
        <a:srgbClr val="558B2F"/>
      </a:accent1>
      <a:accent2>
        <a:srgbClr val="689F38"/>
      </a:accent2>
      <a:accent3>
        <a:srgbClr val="7CB342"/>
      </a:accent3>
      <a:accent4>
        <a:srgbClr val="8BC34A"/>
      </a:accent4>
      <a:accent5>
        <a:srgbClr val="9CCC65"/>
      </a:accent5>
      <a:accent6>
        <a:srgbClr val="AED581"/>
      </a:accent6>
      <a:hlink>
        <a:srgbClr val="7CB342"/>
      </a:hlink>
      <a:folHlink>
        <a:srgbClr val="558B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spcFirstLastPara="0" vert="horz" wrap="square" lIns="62844" tIns="62844" rIns="62844" bIns="62844" numCol="1" spcCol="1270" anchor="ctr" anchorCtr="0">
        <a:noAutofit/>
      </a:bodyPr>
      <a:lstStyle>
        <a:defPPr algn="ctr" defTabSz="533400">
          <a:lnSpc>
            <a:spcPct val="90000"/>
          </a:lnSpc>
          <a:spcBef>
            <a:spcPct val="0"/>
          </a:spcBef>
          <a:spcAft>
            <a:spcPct val="35000"/>
          </a:spcAft>
          <a:defRPr sz="1200" b="1"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2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TEST">
    <a:dk1>
      <a:srgbClr val="000000"/>
    </a:dk1>
    <a:lt1>
      <a:srgbClr val="FFFFFF"/>
    </a:lt1>
    <a:dk2>
      <a:srgbClr val="33691E"/>
    </a:dk2>
    <a:lt2>
      <a:srgbClr val="F1F8E9"/>
    </a:lt2>
    <a:accent1>
      <a:srgbClr val="558B2F"/>
    </a:accent1>
    <a:accent2>
      <a:srgbClr val="689F38"/>
    </a:accent2>
    <a:accent3>
      <a:srgbClr val="7CB342"/>
    </a:accent3>
    <a:accent4>
      <a:srgbClr val="8BC34A"/>
    </a:accent4>
    <a:accent5>
      <a:srgbClr val="9CCC65"/>
    </a:accent5>
    <a:accent6>
      <a:srgbClr val="AED581"/>
    </a:accent6>
    <a:hlink>
      <a:srgbClr val="7CB342"/>
    </a:hlink>
    <a:folHlink>
      <a:srgbClr val="558B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49110</TotalTime>
  <Words>1946</Words>
  <Application>Microsoft Macintosh PowerPoint</Application>
  <PresentationFormat>On-screen Show (16:9)</PresentationFormat>
  <Paragraphs>379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Calibri</vt:lpstr>
      <vt:lpstr>Calibri Light</vt:lpstr>
      <vt:lpstr>Helvetica</vt:lpstr>
      <vt:lpstr>Helvetica Light</vt:lpstr>
      <vt:lpstr>ＭＳ Ｐゴシック</vt:lpstr>
      <vt:lpstr>Raleway</vt:lpstr>
      <vt:lpstr>Roboto Light</vt:lpstr>
      <vt:lpstr>Times New Roman</vt:lpstr>
      <vt:lpstr>TradeGothic Bold</vt:lpstr>
      <vt:lpstr>Wingdings</vt:lpstr>
      <vt:lpstr>Arial</vt:lpstr>
      <vt:lpstr>Office Theme</vt:lpstr>
      <vt:lpstr>Visio</vt:lpstr>
      <vt:lpstr>PowerPoint Presentation</vt:lpstr>
      <vt:lpstr>PowerPoint Presentation</vt:lpstr>
      <vt:lpstr>Кто мы</vt:lpstr>
      <vt:lpstr>Достижения</vt:lpstr>
      <vt:lpstr>Наша экспертиза</vt:lpstr>
      <vt:lpstr>Присутствие в мире</vt:lpstr>
      <vt:lpstr>Национальная финансовая экосистема</vt:lpstr>
      <vt:lpstr>CMA Unified Engine</vt:lpstr>
      <vt:lpstr>CMA Unified Engine</vt:lpstr>
      <vt:lpstr>Unified Engine to build a solution</vt:lpstr>
      <vt:lpstr>Advanced participant module (TMS/X)</vt:lpstr>
      <vt:lpstr>Business Processes Management</vt:lpstr>
      <vt:lpstr>One to rule them all</vt:lpstr>
      <vt:lpstr>Evolve financial system</vt:lpstr>
      <vt:lpstr>TMS/X IN STANDALONE MODE</vt:lpstr>
      <vt:lpstr>TMS/X</vt:lpstr>
      <vt:lpstr>FOCUS POINTS: KEY CONCEPTS</vt:lpstr>
      <vt:lpstr>COST SAVING WITH TMS/X</vt:lpstr>
      <vt:lpstr>ADVANCED INTEGRATION and STP FACILITIES (1/2)</vt:lpstr>
      <vt:lpstr>ADVANCED INTEGRATION and STP FACILITIES (2/2)</vt:lpstr>
      <vt:lpstr>ADVANCED GUI FOR MANUAL INPUT AND MONITORING</vt:lpstr>
      <vt:lpstr>ADVANCED GUI FOR MANUAL INPUT AND MONITORING</vt:lpstr>
      <vt:lpstr>ADVANCED GUI FOR MANUAL INPUT AND MONITORING</vt:lpstr>
      <vt:lpstr>ADVANCED GUI FOR MANUAL INPUT AND MONITORING</vt:lpstr>
      <vt:lpstr>ADVANCED GUI FOR MANUAL INPUT AND MONITORING</vt:lpstr>
      <vt:lpstr>ADVANCED GUI FOR MANUAL INPUT AND MONITORING</vt:lpstr>
      <vt:lpstr>REPORTING</vt:lpstr>
      <vt:lpstr>RECONCILIATION</vt:lpstr>
      <vt:lpstr>VALIDATION AND CONTROL MECHANISMS</vt:lpstr>
      <vt:lpstr>MULTIPLE AUTHORIZATION OF MESSAGES</vt:lpstr>
      <vt:lpstr>LOCAL USERS MANAGEMENT</vt:lpstr>
      <vt:lpstr>SUPPORT OF SECURITY INFRASTRUCTURE</vt:lpstr>
      <vt:lpstr>ADDITIONAL PLUG-IN MODULES</vt:lpstr>
    </vt:vector>
  </TitlesOfParts>
  <Company>CMA Small Systems AB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TMS/X</dc:title>
  <dc:creator>Mikhail.Zhukov@cma.ru</dc:creator>
  <cp:lastModifiedBy>Vasily Kiryukhin</cp:lastModifiedBy>
  <cp:revision>1625</cp:revision>
  <cp:lastPrinted>2017-10-17T07:58:56Z</cp:lastPrinted>
  <dcterms:created xsi:type="dcterms:W3CDTF">2014-07-08T04:55:45Z</dcterms:created>
  <dcterms:modified xsi:type="dcterms:W3CDTF">2017-10-17T14:17:35Z</dcterms:modified>
</cp:coreProperties>
</file>